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1"/>
  </p:notesMasterIdLst>
  <p:sldIdLst>
    <p:sldId id="1733" r:id="rId2"/>
    <p:sldId id="1746" r:id="rId3"/>
    <p:sldId id="1735" r:id="rId4"/>
    <p:sldId id="1736" r:id="rId5"/>
    <p:sldId id="1737" r:id="rId6"/>
    <p:sldId id="1738" r:id="rId7"/>
    <p:sldId id="1739" r:id="rId8"/>
    <p:sldId id="1740" r:id="rId9"/>
    <p:sldId id="1741" r:id="rId10"/>
    <p:sldId id="1742" r:id="rId11"/>
    <p:sldId id="1743" r:id="rId12"/>
    <p:sldId id="1744" r:id="rId13"/>
    <p:sldId id="1745" r:id="rId14"/>
    <p:sldId id="1747" r:id="rId15"/>
    <p:sldId id="1748" r:id="rId16"/>
    <p:sldId id="1749" r:id="rId17"/>
    <p:sldId id="1763" r:id="rId18"/>
    <p:sldId id="1764" r:id="rId19"/>
    <p:sldId id="1765" r:id="rId20"/>
    <p:sldId id="1766" r:id="rId21"/>
    <p:sldId id="1767" r:id="rId22"/>
    <p:sldId id="1768" r:id="rId23"/>
    <p:sldId id="1769" r:id="rId24"/>
    <p:sldId id="1770" r:id="rId25"/>
    <p:sldId id="1771" r:id="rId26"/>
    <p:sldId id="1772" r:id="rId27"/>
    <p:sldId id="1773" r:id="rId28"/>
    <p:sldId id="1774" r:id="rId29"/>
    <p:sldId id="1775" r:id="rId30"/>
    <p:sldId id="1776" r:id="rId31"/>
    <p:sldId id="1777" r:id="rId32"/>
    <p:sldId id="1778" r:id="rId33"/>
    <p:sldId id="1816" r:id="rId34"/>
    <p:sldId id="1817" r:id="rId35"/>
    <p:sldId id="1818" r:id="rId36"/>
    <p:sldId id="1781" r:id="rId37"/>
    <p:sldId id="1782" r:id="rId38"/>
    <p:sldId id="1783" r:id="rId39"/>
    <p:sldId id="1784" r:id="rId40"/>
    <p:sldId id="1785" r:id="rId41"/>
    <p:sldId id="1786" r:id="rId42"/>
    <p:sldId id="1787" r:id="rId43"/>
    <p:sldId id="1788" r:id="rId44"/>
    <p:sldId id="1789" r:id="rId45"/>
    <p:sldId id="1790" r:id="rId46"/>
    <p:sldId id="1791" r:id="rId47"/>
    <p:sldId id="1792" r:id="rId48"/>
    <p:sldId id="1819" r:id="rId49"/>
    <p:sldId id="1793" r:id="rId50"/>
    <p:sldId id="1794" r:id="rId51"/>
    <p:sldId id="1795" r:id="rId52"/>
    <p:sldId id="1796" r:id="rId53"/>
    <p:sldId id="1820" r:id="rId54"/>
    <p:sldId id="1797" r:id="rId55"/>
    <p:sldId id="1821" r:id="rId56"/>
    <p:sldId id="1798" r:id="rId57"/>
    <p:sldId id="1801" r:id="rId58"/>
    <p:sldId id="1802" r:id="rId59"/>
    <p:sldId id="1803" r:id="rId60"/>
    <p:sldId id="1804" r:id="rId61"/>
    <p:sldId id="1805" r:id="rId62"/>
    <p:sldId id="1806" r:id="rId63"/>
    <p:sldId id="1822" r:id="rId64"/>
    <p:sldId id="1823" r:id="rId65"/>
    <p:sldId id="1808" r:id="rId66"/>
    <p:sldId id="1809" r:id="rId67"/>
    <p:sldId id="1810" r:id="rId68"/>
    <p:sldId id="1811" r:id="rId69"/>
    <p:sldId id="1812" r:id="rId70"/>
    <p:sldId id="1813" r:id="rId71"/>
    <p:sldId id="1814" r:id="rId72"/>
    <p:sldId id="1815" r:id="rId73"/>
    <p:sldId id="1824" r:id="rId74"/>
    <p:sldId id="1825" r:id="rId75"/>
    <p:sldId id="1826" r:id="rId76"/>
    <p:sldId id="1827" r:id="rId77"/>
    <p:sldId id="1828" r:id="rId78"/>
    <p:sldId id="1829" r:id="rId79"/>
    <p:sldId id="1830" r:id="rId80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8080"/>
    <a:srgbClr val="0033C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8" autoAdjust="0"/>
    <p:restoredTop sz="87402" autoAdjust="0"/>
  </p:normalViewPr>
  <p:slideViewPr>
    <p:cSldViewPr snapToGrid="0">
      <p:cViewPr varScale="1">
        <p:scale>
          <a:sx n="68" d="100"/>
          <a:sy n="68" d="100"/>
        </p:scale>
        <p:origin x="1099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57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5.xml"/><Relationship Id="rId2" Type="http://schemas.openxmlformats.org/officeDocument/2006/relationships/slide" Target="slides/slide74.xml"/><Relationship Id="rId1" Type="http://schemas.openxmlformats.org/officeDocument/2006/relationships/slide" Target="slides/slide73.xml"/><Relationship Id="rId6" Type="http://schemas.openxmlformats.org/officeDocument/2006/relationships/slide" Target="slides/slide79.xml"/><Relationship Id="rId5" Type="http://schemas.openxmlformats.org/officeDocument/2006/relationships/slide" Target="slides/slide78.xml"/><Relationship Id="rId4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3096334-1DE9-498F-9735-738B4304C4EC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894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C42CB1A-FB4B-4975-B22E-63A8FDC79E21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112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72B94F4-60DF-4DA7-9805-21DDABC63FC9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885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6045FD-46D0-4BB2-B4FA-BC0A4BBA04CF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559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3355AF6-A3D7-4D0C-8273-6B4FC1AA29B8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06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2710175-F3BA-483E-A06A-2624EBEB52EE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305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DB5BE9E-22FE-4E4A-821F-4589C1046BCC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07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87BE4DD-2FE2-4BB4-B24F-E7309365476C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598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E638F36-F932-42A5-9806-A4DA778E184B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992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DBB7182-3342-4C6D-8D8A-BFC4C2D358CE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320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0309F7-F2CA-4A2C-A476-6B24BCF8771A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92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FBB309-9ED7-4BFA-919A-85364D5F0509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694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DD7076-9792-4EEE-A0B4-DD8424D0EB6D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0014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B98E82-90A9-411C-8570-72EACE98786B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5555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F3889172-374A-4E80-BA36-3C507FC977F1}" type="slidenum">
              <a:rPr lang="en-US" altLang="fa-IR" smtClean="0"/>
              <a:pPr>
                <a:spcBef>
                  <a:spcPct val="0"/>
                </a:spcBef>
              </a:pPr>
              <a:t>33</a:t>
            </a:fld>
            <a:endParaRPr lang="en-US" altLang="fa-IR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endParaRPr lang="fa-IR" altLang="fa-IR" dirty="0"/>
          </a:p>
        </p:txBody>
      </p:sp>
    </p:spTree>
    <p:extLst>
      <p:ext uri="{BB962C8B-B14F-4D97-AF65-F5344CB8AC3E}">
        <p14:creationId xmlns:p14="http://schemas.microsoft.com/office/powerpoint/2010/main" val="3901327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dirty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367A849F-6938-4472-A9BE-91CC2CD17478}" type="slidenum">
              <a:rPr lang="en-US" altLang="fa-IR" sz="1200" smtClean="0">
                <a:latin typeface="Times New Roman" pitchFamily="18" charset="0"/>
              </a:rPr>
              <a:pPr/>
              <a:t>34</a:t>
            </a:fld>
            <a:endParaRPr lang="en-US" altLang="fa-IR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40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dirty="0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defTabSz="931863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17189126-7CA3-4A39-861F-8D9B367D8526}" type="slidenum">
              <a:rPr lang="en-US" altLang="fa-IR" sz="1200" smtClean="0">
                <a:latin typeface="Times New Roman" pitchFamily="18" charset="0"/>
              </a:rPr>
              <a:pPr/>
              <a:t>35</a:t>
            </a:fld>
            <a:endParaRPr lang="en-US" altLang="fa-IR" sz="120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745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DB47FA-E11F-4D1A-8B54-2C1FE170A190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475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FF9AD009-6387-4F7F-81C6-5CAAC08C392F}" type="slidenum">
              <a:rPr lang="zh-CN" altLang="en-US" smtClean="0"/>
              <a:pPr>
                <a:spcBef>
                  <a:spcPct val="0"/>
                </a:spcBef>
              </a:pPr>
              <a:t>47</a:t>
            </a:fld>
            <a:endParaRPr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973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2346982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0782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B0C43D3-9E17-4968-A4DB-5E0B47A42836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754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3817CBC-A37D-4286-9003-0710C708F3EA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454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49CFF498-3C20-44F0-AD6B-E74530E94541}" type="slidenum">
              <a:rPr lang="en-US" altLang="en-US"/>
              <a:pPr algn="r"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8481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9055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9F8741-B212-4EE0-9FBB-18AD66B7A2F2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12341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3421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9F8741-B212-4EE0-9FBB-18AD66B7A2F2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2308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3BECE65-F7CA-4356-AD33-6765CD785D2B}" type="slidenum">
              <a:rPr lang="zh-CN" altLang="en-US" smtClean="0"/>
              <a:pPr>
                <a:spcBef>
                  <a:spcPct val="0"/>
                </a:spcBef>
              </a:pPr>
              <a:t>56</a:t>
            </a:fld>
            <a:endParaRPr lang="en-US" altLang="zh-CN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053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FB39755C-3A50-4D08-81CD-94372959FD44}" type="slidenum">
              <a:rPr lang="zh-CN" altLang="en-US" smtClean="0"/>
              <a:pPr>
                <a:spcBef>
                  <a:spcPct val="0"/>
                </a:spcBef>
              </a:pPr>
              <a:t>59</a:t>
            </a:fld>
            <a:endParaRPr lang="en-US" altLang="zh-CN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11415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5957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7167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>
              <a:defRPr/>
            </a:pPr>
            <a:endParaRPr lang="fa-IR" dirty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07A611B-650E-410E-B967-23C3A3C3A044}" type="slidenum">
              <a:rPr lang="zh-CN" altLang="en-US" smtClean="0"/>
              <a:pPr>
                <a:spcBef>
                  <a:spcPct val="0"/>
                </a:spcBef>
              </a:pPr>
              <a:t>63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36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3DAD71-DA55-4BBF-A8A8-E29AF558F87E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889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9F8741-B212-4EE0-9FBB-18AD66B7A2F2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4321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C8C88E8-7074-4A79-BC82-2017AD84DA71}" type="slidenum">
              <a:rPr lang="zh-CN" altLang="en-US" smtClean="0"/>
              <a:pPr>
                <a:spcBef>
                  <a:spcPct val="0"/>
                </a:spcBef>
              </a:pPr>
              <a:t>65</a:t>
            </a:fld>
            <a:endParaRPr lang="en-US" altLang="zh-CN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5626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55D46E2-F31F-4BB0-917B-471C20FFDE08}" type="slidenum">
              <a:rPr lang="zh-CN" altLang="en-US" smtClean="0"/>
              <a:pPr>
                <a:spcBef>
                  <a:spcPct val="0"/>
                </a:spcBef>
              </a:pPr>
              <a:t>66</a:t>
            </a:fld>
            <a:endParaRPr lang="en-US" altLang="zh-CN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200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A06B1DD9-AE89-4604-9560-AA212B4CFC4D}" type="slidenum">
              <a:rPr lang="zh-CN" altLang="en-US" smtClean="0"/>
              <a:pPr>
                <a:spcBef>
                  <a:spcPct val="0"/>
                </a:spcBef>
              </a:pPr>
              <a:t>67</a:t>
            </a:fld>
            <a:endParaRPr lang="en-US" altLang="zh-CN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838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E51E775-9DC6-4C27-9D16-0802BC53D544}" type="slidenum">
              <a:rPr lang="zh-CN" altLang="en-US" smtClean="0"/>
              <a:pPr>
                <a:spcBef>
                  <a:spcPct val="0"/>
                </a:spcBef>
              </a:pPr>
              <a:t>68</a:t>
            </a:fld>
            <a:endParaRPr lang="en-US" altLang="zh-CN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86641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E51E775-9DC6-4C27-9D16-0802BC53D544}" type="slidenum">
              <a:rPr lang="zh-CN" altLang="en-US" smtClean="0"/>
              <a:pPr>
                <a:spcBef>
                  <a:spcPct val="0"/>
                </a:spcBef>
              </a:pPr>
              <a:t>69</a:t>
            </a:fld>
            <a:endParaRPr lang="en-US" altLang="zh-CN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369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3947785-126D-4B83-A2C6-9E36340B2733}" type="slidenum">
              <a:rPr lang="zh-CN" altLang="en-US" smtClean="0"/>
              <a:pPr>
                <a:spcBef>
                  <a:spcPct val="0"/>
                </a:spcBef>
              </a:pPr>
              <a:t>70</a:t>
            </a:fld>
            <a:endParaRPr lang="en-US" altLang="zh-CN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5851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D9F49F6A-AB52-43B1-A9B7-9F2EB51356DD}" type="slidenum">
              <a:rPr lang="zh-CN" altLang="en-US" smtClean="0"/>
              <a:pPr>
                <a:spcBef>
                  <a:spcPct val="0"/>
                </a:spcBef>
              </a:pPr>
              <a:t>71</a:t>
            </a:fld>
            <a:endParaRPr lang="en-US" altLang="zh-CN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920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BB933F3-057A-4D1F-89A7-32173344F246}" type="slidenum">
              <a:rPr lang="zh-CN" altLang="en-US" smtClean="0"/>
              <a:pPr>
                <a:spcBef>
                  <a:spcPct val="0"/>
                </a:spcBef>
              </a:pPr>
              <a:t>72</a:t>
            </a:fld>
            <a:endParaRPr lang="en-US" altLang="zh-CN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4344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endParaRPr lang="fa-IR" altLang="fa-IR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CBD7AE1-55B4-43AF-A1D2-F8AC8DFAA381}" type="slidenum">
              <a:rPr lang="zh-CN" altLang="en-US" smtClean="0"/>
              <a:pPr>
                <a:spcBef>
                  <a:spcPct val="0"/>
                </a:spcBef>
              </a:pPr>
              <a:t>73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5832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D72EDE-F64B-4712-8032-CE7E69E1B1AF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0891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endParaRPr lang="en-US" altLang="fa-IR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2DE7506-FF11-4769-BFB9-901735D0DD3A}" type="slidenum">
              <a:rPr lang="zh-CN" altLang="en-US" smtClean="0"/>
              <a:pPr>
                <a:spcBef>
                  <a:spcPct val="0"/>
                </a:spcBef>
              </a:pPr>
              <a:t>74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883982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fa-IR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80690198-79D2-4D06-9440-D030C2AAA5BC}" type="slidenum">
              <a:rPr lang="zh-CN" altLang="en-US" smtClean="0"/>
              <a:pPr>
                <a:spcBef>
                  <a:spcPct val="0"/>
                </a:spcBef>
              </a:pPr>
              <a:t>75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625640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endParaRPr lang="en-US" altLang="fa-IR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391FDA6-8732-4C15-AD77-58AEB16F9209}" type="slidenum">
              <a:rPr lang="zh-CN" altLang="en-US" smtClean="0"/>
              <a:pPr>
                <a:spcBef>
                  <a:spcPct val="0"/>
                </a:spcBef>
              </a:pPr>
              <a:t>76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961628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9F8741-B212-4EE0-9FBB-18AD66B7A2F2}" type="slidenum">
              <a:rPr lang="zh-CN" altLang="en-US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03283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9F8741-B212-4EE0-9FBB-18AD66B7A2F2}" type="slidenum">
              <a:rPr lang="zh-CN" altLang="en-US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0848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A4ADCADA-2B95-4D07-8D74-47DB39A4E92E}" type="slidenum">
              <a:rPr lang="en-US" altLang="fa-IR" smtClean="0"/>
              <a:pPr>
                <a:spcBef>
                  <a:spcPct val="0"/>
                </a:spcBef>
              </a:pPr>
              <a:t>79</a:t>
            </a:fld>
            <a:endParaRPr lang="en-US" altLang="fa-IR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310860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03A0C8-9AE7-496E-B509-6E8C156139AB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775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6E2003A-59F9-445A-8D5B-84C1E5EC6A77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165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6E2003A-59F9-445A-8D5B-84C1E5EC6A77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6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894EBB5-D857-4559-B781-4BA7556183AB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40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F900-0A20-67F4-171E-50ADE17D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FB159E-84DB-2277-F92F-9F33DA56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F44B1-C348-B58B-7C2B-A832A50C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Mining: Concepts and Techniques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A54A3-DFE4-6416-DF87-6904DB66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B6FCC-211A-B34A-A69C-DEA5CE683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4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hf sldNum="0"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oleObject" Target="../embeddings/oleObject4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31D9-D478-7258-E143-CB954C28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5" y="316266"/>
            <a:ext cx="11369963" cy="738909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 3</a:t>
            </a:r>
            <a:br>
              <a:rPr lang="en-US" dirty="0"/>
            </a:br>
            <a:r>
              <a:rPr lang="en-US" dirty="0"/>
              <a:t>Data Warehousing and Analytical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978C5-2FEB-0E70-3293-20A24F7A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warehouse</a:t>
            </a:r>
          </a:p>
          <a:p>
            <a:r>
              <a:rPr lang="en-US" b="1" dirty="0"/>
              <a:t>Data warehouse modeling: schema and measures</a:t>
            </a:r>
          </a:p>
          <a:p>
            <a:r>
              <a:rPr lang="en-US" b="1" dirty="0"/>
              <a:t>OLAP operations</a:t>
            </a:r>
          </a:p>
          <a:p>
            <a:r>
              <a:rPr lang="en-US" b="1" dirty="0"/>
              <a:t>Data cube computation</a:t>
            </a:r>
          </a:p>
          <a:p>
            <a:r>
              <a:rPr lang="en-US" b="1" dirty="0"/>
              <a:t>Data cube computation methods</a:t>
            </a:r>
          </a:p>
        </p:txBody>
      </p:sp>
    </p:spTree>
    <p:extLst>
      <p:ext uri="{BB962C8B-B14F-4D97-AF65-F5344CB8AC3E}">
        <p14:creationId xmlns:p14="http://schemas.microsoft.com/office/powerpoint/2010/main" val="5437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774CF6-CC79-63F9-A8AC-09984628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Warehouse: A Multi-Tiered Architecture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Top Tier: Front-End Tools</a:t>
            </a:r>
          </a:p>
          <a:p>
            <a:r>
              <a:rPr lang="en-US" altLang="en-US" dirty="0"/>
              <a:t>Middle Tier: OLAP Server</a:t>
            </a:r>
          </a:p>
          <a:p>
            <a:r>
              <a:rPr lang="en-US" altLang="en-US" dirty="0"/>
              <a:t>Bottom Tier: Data Warehouse Server</a:t>
            </a:r>
          </a:p>
          <a:p>
            <a:r>
              <a:rPr lang="en-US" altLang="en-US" dirty="0"/>
              <a:t>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9" y="1603732"/>
            <a:ext cx="4718503" cy="50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Three Data Warehouse Models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Enterprise warehouse</a:t>
            </a:r>
          </a:p>
          <a:p>
            <a:pPr lvl="1"/>
            <a:r>
              <a:rPr lang="en-US" altLang="en-US" dirty="0"/>
              <a:t>Collects all of the information about subjects spanning the entire organization</a:t>
            </a:r>
          </a:p>
          <a:p>
            <a:r>
              <a:rPr lang="en-US" altLang="en-US" dirty="0"/>
              <a:t>Data Mart</a:t>
            </a:r>
          </a:p>
          <a:p>
            <a:pPr lvl="1"/>
            <a:r>
              <a:rPr lang="en-US" altLang="en-US" dirty="0"/>
              <a:t>A subset of corporate-wide data that is of value to a specific groups of users</a:t>
            </a:r>
          </a:p>
          <a:p>
            <a:pPr lvl="1"/>
            <a:r>
              <a:rPr lang="en-US" altLang="en-US" dirty="0"/>
              <a:t>Its scope is confined to specific, selected groups, such as marketing data mart</a:t>
            </a:r>
          </a:p>
          <a:p>
            <a:pPr lvl="2"/>
            <a:r>
              <a:rPr lang="en-US" altLang="en-US" dirty="0"/>
              <a:t>Independent vs. dependent (directly from warehouse) data mart</a:t>
            </a:r>
          </a:p>
          <a:p>
            <a:r>
              <a:rPr lang="en-US" altLang="en-US" dirty="0"/>
              <a:t>Virtual warehouse</a:t>
            </a:r>
          </a:p>
          <a:p>
            <a:pPr lvl="1"/>
            <a:r>
              <a:rPr lang="en-US" altLang="en-US" dirty="0"/>
              <a:t>A set of views over operational databases</a:t>
            </a:r>
          </a:p>
          <a:p>
            <a:pPr lvl="1"/>
            <a:r>
              <a:rPr lang="en-US" altLang="en-US" dirty="0"/>
              <a:t>Only some of the possible summary views may be materialized</a:t>
            </a:r>
          </a:p>
        </p:txBody>
      </p:sp>
    </p:spTree>
    <p:extLst>
      <p:ext uri="{BB962C8B-B14F-4D97-AF65-F5344CB8AC3E}">
        <p14:creationId xmlns:p14="http://schemas.microsoft.com/office/powerpoint/2010/main" val="27237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Extraction, Transformation, and Loading (ETL)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Data extraction</a:t>
            </a:r>
          </a:p>
          <a:p>
            <a:pPr lvl="1"/>
            <a:r>
              <a:rPr lang="en-US" altLang="en-US" dirty="0"/>
              <a:t>get data from multiple, heterogeneous, and external sources</a:t>
            </a:r>
          </a:p>
          <a:p>
            <a:r>
              <a:rPr lang="en-US" altLang="en-US" dirty="0"/>
              <a:t>Data cleaning</a:t>
            </a:r>
          </a:p>
          <a:p>
            <a:pPr lvl="1"/>
            <a:r>
              <a:rPr lang="en-US" altLang="en-US" dirty="0"/>
              <a:t>detect errors in the data and rectify them when possible</a:t>
            </a:r>
          </a:p>
          <a:p>
            <a:r>
              <a:rPr lang="en-US" altLang="en-US" dirty="0"/>
              <a:t>Data transformation</a:t>
            </a:r>
          </a:p>
          <a:p>
            <a:pPr lvl="1"/>
            <a:r>
              <a:rPr lang="en-US" altLang="en-US" dirty="0"/>
              <a:t>convert data from legacy or host format to warehouse format</a:t>
            </a:r>
          </a:p>
          <a:p>
            <a:r>
              <a:rPr lang="en-US" altLang="en-US" dirty="0"/>
              <a:t>Load</a:t>
            </a:r>
          </a:p>
          <a:p>
            <a:pPr lvl="1"/>
            <a:r>
              <a:rPr lang="en-US" altLang="en-US" dirty="0"/>
              <a:t>sort, summarize, consolidate, compute views, check integrity, and build </a:t>
            </a:r>
            <a:r>
              <a:rPr lang="en-US" altLang="en-US" dirty="0" err="1"/>
              <a:t>indicies</a:t>
            </a:r>
            <a:r>
              <a:rPr lang="en-US" altLang="en-US" dirty="0"/>
              <a:t> and partitions</a:t>
            </a:r>
          </a:p>
          <a:p>
            <a:r>
              <a:rPr lang="en-US" altLang="en-US" dirty="0"/>
              <a:t>Refresh</a:t>
            </a:r>
          </a:p>
          <a:p>
            <a:pPr lvl="1"/>
            <a:r>
              <a:rPr lang="en-US" altLang="en-US" dirty="0"/>
              <a:t>propagate the updates from the data sources to the warehouse</a:t>
            </a:r>
          </a:p>
        </p:txBody>
      </p:sp>
    </p:spTree>
    <p:extLst>
      <p:ext uri="{BB962C8B-B14F-4D97-AF65-F5344CB8AC3E}">
        <p14:creationId xmlns:p14="http://schemas.microsoft.com/office/powerpoint/2010/main" val="419813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Metadata Repository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Meta data is the data defining warehouse objects.  It stores:</a:t>
            </a:r>
          </a:p>
          <a:p>
            <a:pPr lvl="1"/>
            <a:r>
              <a:rPr lang="en-US" altLang="en-US" dirty="0"/>
              <a:t>Description of the structure of the data warehouse</a:t>
            </a:r>
          </a:p>
          <a:p>
            <a:pPr lvl="2"/>
            <a:r>
              <a:rPr lang="en-US" altLang="en-US" dirty="0"/>
              <a:t>schema, view, dimensions, hierarchies, derived data </a:t>
            </a:r>
            <a:r>
              <a:rPr lang="en-US" altLang="en-US" dirty="0" err="1"/>
              <a:t>defn</a:t>
            </a:r>
            <a:r>
              <a:rPr lang="en-US" altLang="en-US" dirty="0"/>
              <a:t>, data mart locations and contents</a:t>
            </a:r>
          </a:p>
          <a:p>
            <a:pPr lvl="1"/>
            <a:r>
              <a:rPr lang="en-US" altLang="en-US" dirty="0"/>
              <a:t>Operational meta-data</a:t>
            </a:r>
          </a:p>
          <a:p>
            <a:pPr lvl="2"/>
            <a:r>
              <a:rPr lang="en-US" altLang="en-US" dirty="0"/>
              <a:t>data lineage (history of migrated data and transformation path), currency of data (active, archived, or purged), monitoring information (warehouse usage statistics, error reports, audit trails)</a:t>
            </a:r>
          </a:p>
          <a:p>
            <a:pPr lvl="1"/>
            <a:r>
              <a:rPr lang="en-US" altLang="en-US" dirty="0"/>
              <a:t>The algorithms used for summarization</a:t>
            </a:r>
          </a:p>
          <a:p>
            <a:pPr lvl="1"/>
            <a:r>
              <a:rPr lang="en-US" altLang="en-US" dirty="0"/>
              <a:t>The mapping from operational environment to the data warehouse</a:t>
            </a:r>
          </a:p>
          <a:p>
            <a:pPr lvl="1"/>
            <a:r>
              <a:rPr lang="en-US" altLang="en-US" dirty="0"/>
              <a:t>Data related to system performance</a:t>
            </a:r>
          </a:p>
          <a:p>
            <a:pPr lvl="2"/>
            <a:r>
              <a:rPr lang="en-US" altLang="en-US" dirty="0"/>
              <a:t>warehouse schema, view and derived data definitions</a:t>
            </a:r>
          </a:p>
          <a:p>
            <a:pPr lvl="1"/>
            <a:r>
              <a:rPr lang="en-US" altLang="en-US" dirty="0"/>
              <a:t>Business data</a:t>
            </a:r>
          </a:p>
          <a:p>
            <a:pPr lvl="2"/>
            <a:r>
              <a:rPr lang="en-US" altLang="en-US" dirty="0"/>
              <a:t>business terms and definitions, ownership of data, charging policies</a:t>
            </a:r>
          </a:p>
        </p:txBody>
      </p:sp>
    </p:spTree>
    <p:extLst>
      <p:ext uri="{BB962C8B-B14F-4D97-AF65-F5344CB8AC3E}">
        <p14:creationId xmlns:p14="http://schemas.microsoft.com/office/powerpoint/2010/main" val="15564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1493-94F5-67F4-12AF-D0878B8B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8D088-3C98-FA9D-8FD2-DB8C284BC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lake is a centralized repository storing all structured and unstructured data at any scale in an organization</a:t>
            </a:r>
          </a:p>
          <a:p>
            <a:r>
              <a:rPr lang="en-US" dirty="0"/>
              <a:t>Data is stored as is, without having to first structure the data, and run different types of analytics—from dashboards and visualizations to big data processing, real-time analytics, and machine learning to guide better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EAFD-00DB-6167-3C57-F89057C2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97E16-D1EC-B171-8E27-63241E913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58" y="2214226"/>
            <a:ext cx="8232283" cy="36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939C-2D99-8FEF-950B-B965D3D8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0D92D-C69A-4856-B3A9-A2CBEBE9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66" y="1756434"/>
            <a:ext cx="6275667" cy="45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31D9-D478-7258-E143-CB954C28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978C5-2FEB-0E70-3293-20A24F7A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  <a:p>
            <a:r>
              <a:rPr lang="en-US" dirty="0"/>
              <a:t>Data warehouse modeling: schema and measures</a:t>
            </a:r>
          </a:p>
          <a:p>
            <a:pPr lvl="1"/>
            <a:r>
              <a:rPr lang="en-US" dirty="0"/>
              <a:t>Data cube: a multidimensional data model</a:t>
            </a:r>
          </a:p>
          <a:p>
            <a:pPr lvl="1"/>
            <a:r>
              <a:rPr lang="en-US" dirty="0"/>
              <a:t>Schemas for multidimensional data models: stars, snowflakes, and fact constellations</a:t>
            </a:r>
          </a:p>
          <a:p>
            <a:pPr lvl="1"/>
            <a:r>
              <a:rPr lang="en-US" dirty="0"/>
              <a:t>Concept hierarchies</a:t>
            </a:r>
          </a:p>
          <a:p>
            <a:pPr lvl="1"/>
            <a:r>
              <a:rPr lang="en-US" dirty="0"/>
              <a:t>Measures: categorization and computation</a:t>
            </a:r>
          </a:p>
          <a:p>
            <a:r>
              <a:rPr lang="en-US" dirty="0"/>
              <a:t>OLAP operations</a:t>
            </a:r>
          </a:p>
          <a:p>
            <a:r>
              <a:rPr lang="en-US" dirty="0"/>
              <a:t>Data cube computation</a:t>
            </a:r>
          </a:p>
          <a:p>
            <a:r>
              <a:rPr lang="en-US" dirty="0"/>
              <a:t>Data cube computation methods</a:t>
            </a:r>
          </a:p>
        </p:txBody>
      </p:sp>
    </p:spTree>
    <p:extLst>
      <p:ext uri="{BB962C8B-B14F-4D97-AF65-F5344CB8AC3E}">
        <p14:creationId xmlns:p14="http://schemas.microsoft.com/office/powerpoint/2010/main" val="320162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From Tables and Spreadsheets to Data Cubes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 data warehouse is based on a multidimensional data model which views data in the form of a data cube</a:t>
            </a:r>
          </a:p>
          <a:p>
            <a:r>
              <a:rPr lang="en-US" altLang="en-US" dirty="0"/>
              <a:t>A data cube, such as sales, allows data to be modeled and viewed in multiple dimensions</a:t>
            </a:r>
          </a:p>
          <a:p>
            <a:pPr lvl="1"/>
            <a:r>
              <a:rPr lang="en-US" altLang="en-US" dirty="0"/>
              <a:t>Dimension tables, such as item (</a:t>
            </a:r>
            <a:r>
              <a:rPr lang="en-US" altLang="en-US" dirty="0" err="1"/>
              <a:t>item_name</a:t>
            </a:r>
            <a:r>
              <a:rPr lang="en-US" altLang="en-US" dirty="0"/>
              <a:t>, brand, type), or time(day, week, month, quarter, year) </a:t>
            </a:r>
          </a:p>
          <a:p>
            <a:pPr lvl="1"/>
            <a:r>
              <a:rPr lang="en-US" altLang="en-US" dirty="0"/>
              <a:t>Fact table contains measures (such as </a:t>
            </a:r>
            <a:r>
              <a:rPr lang="en-US" altLang="en-US" dirty="0" err="1"/>
              <a:t>dollars_sold</a:t>
            </a:r>
            <a:r>
              <a:rPr lang="en-US" altLang="en-US" dirty="0"/>
              <a:t>) and keys to each of the related dimension tables</a:t>
            </a:r>
          </a:p>
          <a:p>
            <a:r>
              <a:rPr lang="en-US" altLang="en-US" dirty="0"/>
              <a:t>Data cube: A lattice of cuboids </a:t>
            </a:r>
          </a:p>
          <a:p>
            <a:pPr lvl="1"/>
            <a:r>
              <a:rPr lang="en-US" altLang="en-US" dirty="0"/>
              <a:t>In data warehousing literature, an n-D base cube is called a base cuboid</a:t>
            </a:r>
          </a:p>
          <a:p>
            <a:pPr lvl="1"/>
            <a:r>
              <a:rPr lang="en-US" altLang="en-US" dirty="0"/>
              <a:t>The top most 0-D cuboid, which holds the highest-level of summarization, is called the apex cuboid</a:t>
            </a:r>
          </a:p>
          <a:p>
            <a:pPr lvl="1"/>
            <a:r>
              <a:rPr lang="en-US" altLang="en-US" dirty="0"/>
              <a:t>The lattice of cuboids forms a data cube.</a:t>
            </a:r>
          </a:p>
        </p:txBody>
      </p:sp>
    </p:spTree>
    <p:extLst>
      <p:ext uri="{BB962C8B-B14F-4D97-AF65-F5344CB8AC3E}">
        <p14:creationId xmlns:p14="http://schemas.microsoft.com/office/powerpoint/2010/main" val="219078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Cube: A Lattice of Cuboids</a:t>
            </a:r>
          </a:p>
        </p:txBody>
      </p:sp>
      <p:sp>
        <p:nvSpPr>
          <p:cNvPr id="19460" name="Text Box 56"/>
          <p:cNvSpPr txBox="1">
            <a:spLocks noChangeArrowheads="1"/>
          </p:cNvSpPr>
          <p:nvPr/>
        </p:nvSpPr>
        <p:spPr bwMode="auto">
          <a:xfrm>
            <a:off x="1660526" y="3719513"/>
            <a:ext cx="1006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Times New Roman" panose="02020603050405020304" pitchFamily="18" charset="0"/>
                <a:ea typeface="SimSun" panose="02010600030101010101" pitchFamily="2" charset="-122"/>
              </a:rPr>
              <a:t>time,item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9461" name="Text Box 62"/>
          <p:cNvSpPr txBox="1">
            <a:spLocks noChangeArrowheads="1"/>
          </p:cNvSpPr>
          <p:nvPr/>
        </p:nvSpPr>
        <p:spPr bwMode="auto">
          <a:xfrm>
            <a:off x="1660525" y="4938713"/>
            <a:ext cx="1747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Times New Roman" panose="02020603050405020304" pitchFamily="18" charset="0"/>
                <a:ea typeface="SimSun" panose="02010600030101010101" pitchFamily="2" charset="-122"/>
              </a:rPr>
              <a:t>time,item,location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9462" name="Text Box 67"/>
          <p:cNvSpPr txBox="1">
            <a:spLocks noChangeArrowheads="1"/>
          </p:cNvSpPr>
          <p:nvPr/>
        </p:nvSpPr>
        <p:spPr bwMode="auto">
          <a:xfrm>
            <a:off x="3505201" y="5943600"/>
            <a:ext cx="266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latin typeface="Times New Roman" panose="02020603050405020304" pitchFamily="18" charset="0"/>
                <a:ea typeface="SimSun" panose="02010600030101010101" pitchFamily="2" charset="-122"/>
              </a:rPr>
              <a:t>time, item, location, supplier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19463" name="Group 73"/>
          <p:cNvGrpSpPr>
            <a:grpSpLocks/>
          </p:cNvGrpSpPr>
          <p:nvPr/>
        </p:nvGrpSpPr>
        <p:grpSpPr bwMode="auto">
          <a:xfrm>
            <a:off x="2133600" y="1524001"/>
            <a:ext cx="8339138" cy="4481513"/>
            <a:chOff x="384" y="1209"/>
            <a:chExt cx="5253" cy="2823"/>
          </a:xfrm>
        </p:grpSpPr>
        <p:sp>
          <p:nvSpPr>
            <p:cNvPr id="19464" name="AutoShape 3"/>
            <p:cNvSpPr>
              <a:spLocks noChangeArrowheads="1"/>
            </p:cNvSpPr>
            <p:nvPr/>
          </p:nvSpPr>
          <p:spPr bwMode="auto">
            <a:xfrm>
              <a:off x="1872" y="1440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5" name="AutoShape 4"/>
            <p:cNvSpPr>
              <a:spLocks noChangeArrowheads="1"/>
            </p:cNvSpPr>
            <p:nvPr/>
          </p:nvSpPr>
          <p:spPr bwMode="auto">
            <a:xfrm>
              <a:off x="81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6" name="AutoShape 5"/>
            <p:cNvSpPr>
              <a:spLocks noChangeArrowheads="1"/>
            </p:cNvSpPr>
            <p:nvPr/>
          </p:nvSpPr>
          <p:spPr bwMode="auto">
            <a:xfrm>
              <a:off x="153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7" name="AutoShape 6"/>
            <p:cNvSpPr>
              <a:spLocks noChangeArrowheads="1"/>
            </p:cNvSpPr>
            <p:nvPr/>
          </p:nvSpPr>
          <p:spPr bwMode="auto">
            <a:xfrm>
              <a:off x="225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8" name="AutoShape 7"/>
            <p:cNvSpPr>
              <a:spLocks noChangeArrowheads="1"/>
            </p:cNvSpPr>
            <p:nvPr/>
          </p:nvSpPr>
          <p:spPr bwMode="auto">
            <a:xfrm>
              <a:off x="1728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69" name="AutoShape 8"/>
            <p:cNvSpPr>
              <a:spLocks noChangeArrowheads="1"/>
            </p:cNvSpPr>
            <p:nvPr/>
          </p:nvSpPr>
          <p:spPr bwMode="auto">
            <a:xfrm>
              <a:off x="297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0" name="AutoShape 9"/>
            <p:cNvSpPr>
              <a:spLocks noChangeArrowheads="1"/>
            </p:cNvSpPr>
            <p:nvPr/>
          </p:nvSpPr>
          <p:spPr bwMode="auto">
            <a:xfrm>
              <a:off x="2400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1" name="AutoShape 10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2" name="AutoShape 11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3" name="AutoShape 12"/>
            <p:cNvSpPr>
              <a:spLocks noChangeArrowheads="1"/>
            </p:cNvSpPr>
            <p:nvPr/>
          </p:nvSpPr>
          <p:spPr bwMode="auto">
            <a:xfrm>
              <a:off x="2880" y="2016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4" name="AutoShape 13"/>
            <p:cNvSpPr>
              <a:spLocks noChangeArrowheads="1"/>
            </p:cNvSpPr>
            <p:nvPr/>
          </p:nvSpPr>
          <p:spPr bwMode="auto">
            <a:xfrm>
              <a:off x="816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5" name="AutoShape 14"/>
            <p:cNvSpPr>
              <a:spLocks noChangeArrowheads="1"/>
            </p:cNvSpPr>
            <p:nvPr/>
          </p:nvSpPr>
          <p:spPr bwMode="auto">
            <a:xfrm>
              <a:off x="3552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6" name="AutoShape 15"/>
            <p:cNvSpPr>
              <a:spLocks noChangeArrowheads="1"/>
            </p:cNvSpPr>
            <p:nvPr/>
          </p:nvSpPr>
          <p:spPr bwMode="auto">
            <a:xfrm>
              <a:off x="1920" y="388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7" name="AutoShape 16"/>
            <p:cNvSpPr>
              <a:spLocks noChangeArrowheads="1"/>
            </p:cNvSpPr>
            <p:nvPr/>
          </p:nvSpPr>
          <p:spPr bwMode="auto">
            <a:xfrm>
              <a:off x="2784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8" name="AutoShape 17"/>
            <p:cNvSpPr>
              <a:spLocks noChangeArrowheads="1"/>
            </p:cNvSpPr>
            <p:nvPr/>
          </p:nvSpPr>
          <p:spPr bwMode="auto">
            <a:xfrm>
              <a:off x="2112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79" name="AutoShape 18"/>
            <p:cNvSpPr>
              <a:spLocks noChangeArrowheads="1"/>
            </p:cNvSpPr>
            <p:nvPr/>
          </p:nvSpPr>
          <p:spPr bwMode="auto">
            <a:xfrm>
              <a:off x="1440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9480" name="Text Box 19"/>
            <p:cNvSpPr txBox="1">
              <a:spLocks noChangeArrowheads="1"/>
            </p:cNvSpPr>
            <p:nvPr/>
          </p:nvSpPr>
          <p:spPr bwMode="auto">
            <a:xfrm>
              <a:off x="1766" y="1209"/>
              <a:ext cx="2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all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481" name="Text Box 20"/>
            <p:cNvSpPr txBox="1">
              <a:spLocks noChangeArrowheads="1"/>
            </p:cNvSpPr>
            <p:nvPr/>
          </p:nvSpPr>
          <p:spPr bwMode="auto">
            <a:xfrm>
              <a:off x="758" y="1737"/>
              <a:ext cx="3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time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482" name="Text Box 21"/>
            <p:cNvSpPr txBox="1">
              <a:spLocks noChangeArrowheads="1"/>
            </p:cNvSpPr>
            <p:nvPr/>
          </p:nvSpPr>
          <p:spPr bwMode="auto">
            <a:xfrm>
              <a:off x="1478" y="1737"/>
              <a:ext cx="3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item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483" name="Text Box 22"/>
            <p:cNvSpPr txBox="1">
              <a:spLocks noChangeArrowheads="1"/>
            </p:cNvSpPr>
            <p:nvPr/>
          </p:nvSpPr>
          <p:spPr bwMode="auto">
            <a:xfrm>
              <a:off x="2198" y="1737"/>
              <a:ext cx="6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location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484" name="Text Box 23"/>
            <p:cNvSpPr txBox="1">
              <a:spLocks noChangeArrowheads="1"/>
            </p:cNvSpPr>
            <p:nvPr/>
          </p:nvSpPr>
          <p:spPr bwMode="auto">
            <a:xfrm>
              <a:off x="2918" y="1737"/>
              <a:ext cx="6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485" name="Line 24"/>
            <p:cNvSpPr>
              <a:spLocks noChangeShapeType="1"/>
            </p:cNvSpPr>
            <p:nvPr/>
          </p:nvSpPr>
          <p:spPr bwMode="auto">
            <a:xfrm flipH="1">
              <a:off x="864" y="1488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6" name="Line 25"/>
            <p:cNvSpPr>
              <a:spLocks noChangeShapeType="1"/>
            </p:cNvSpPr>
            <p:nvPr/>
          </p:nvSpPr>
          <p:spPr bwMode="auto">
            <a:xfrm flipH="1">
              <a:off x="1632" y="1488"/>
              <a:ext cx="28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7" name="Line 26"/>
            <p:cNvSpPr>
              <a:spLocks noChangeShapeType="1"/>
            </p:cNvSpPr>
            <p:nvPr/>
          </p:nvSpPr>
          <p:spPr bwMode="auto">
            <a:xfrm>
              <a:off x="1920" y="148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8" name="Line 27"/>
            <p:cNvSpPr>
              <a:spLocks noChangeShapeType="1"/>
            </p:cNvSpPr>
            <p:nvPr/>
          </p:nvSpPr>
          <p:spPr bwMode="auto">
            <a:xfrm>
              <a:off x="1920" y="148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9" name="Line 28"/>
            <p:cNvSpPr>
              <a:spLocks noChangeShapeType="1"/>
            </p:cNvSpPr>
            <p:nvPr/>
          </p:nvSpPr>
          <p:spPr bwMode="auto">
            <a:xfrm flipH="1">
              <a:off x="432" y="201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0" name="Line 29"/>
            <p:cNvSpPr>
              <a:spLocks noChangeShapeType="1"/>
            </p:cNvSpPr>
            <p:nvPr/>
          </p:nvSpPr>
          <p:spPr bwMode="auto">
            <a:xfrm>
              <a:off x="864" y="2016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1" name="Line 30"/>
            <p:cNvSpPr>
              <a:spLocks noChangeShapeType="1"/>
            </p:cNvSpPr>
            <p:nvPr/>
          </p:nvSpPr>
          <p:spPr bwMode="auto">
            <a:xfrm>
              <a:off x="864" y="2016"/>
              <a:ext cx="91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2" name="Line 31"/>
            <p:cNvSpPr>
              <a:spLocks noChangeShapeType="1"/>
            </p:cNvSpPr>
            <p:nvPr/>
          </p:nvSpPr>
          <p:spPr bwMode="auto">
            <a:xfrm flipH="1">
              <a:off x="432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3" name="Line 32"/>
            <p:cNvSpPr>
              <a:spLocks noChangeShapeType="1"/>
            </p:cNvSpPr>
            <p:nvPr/>
          </p:nvSpPr>
          <p:spPr bwMode="auto">
            <a:xfrm>
              <a:off x="1632" y="2016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4" name="Line 33"/>
            <p:cNvSpPr>
              <a:spLocks noChangeShapeType="1"/>
            </p:cNvSpPr>
            <p:nvPr/>
          </p:nvSpPr>
          <p:spPr bwMode="auto">
            <a:xfrm>
              <a:off x="1632" y="2016"/>
              <a:ext cx="13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5" name="Line 34"/>
            <p:cNvSpPr>
              <a:spLocks noChangeShapeType="1"/>
            </p:cNvSpPr>
            <p:nvPr/>
          </p:nvSpPr>
          <p:spPr bwMode="auto">
            <a:xfrm>
              <a:off x="2304" y="2016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6" name="Line 35"/>
            <p:cNvSpPr>
              <a:spLocks noChangeShapeType="1"/>
            </p:cNvSpPr>
            <p:nvPr/>
          </p:nvSpPr>
          <p:spPr bwMode="auto">
            <a:xfrm>
              <a:off x="2304" y="2016"/>
              <a:ext cx="129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7" name="Line 36"/>
            <p:cNvSpPr>
              <a:spLocks noChangeShapeType="1"/>
            </p:cNvSpPr>
            <p:nvPr/>
          </p:nvSpPr>
          <p:spPr bwMode="auto">
            <a:xfrm flipH="1">
              <a:off x="1104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8" name="Line 37"/>
            <p:cNvSpPr>
              <a:spLocks noChangeShapeType="1"/>
            </p:cNvSpPr>
            <p:nvPr/>
          </p:nvSpPr>
          <p:spPr bwMode="auto">
            <a:xfrm flipH="1">
              <a:off x="1776" y="2064"/>
              <a:ext cx="120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99" name="Line 38"/>
            <p:cNvSpPr>
              <a:spLocks noChangeShapeType="1"/>
            </p:cNvSpPr>
            <p:nvPr/>
          </p:nvSpPr>
          <p:spPr bwMode="auto">
            <a:xfrm>
              <a:off x="2976" y="206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0" name="Line 39"/>
            <p:cNvSpPr>
              <a:spLocks noChangeShapeType="1"/>
            </p:cNvSpPr>
            <p:nvPr/>
          </p:nvSpPr>
          <p:spPr bwMode="auto">
            <a:xfrm>
              <a:off x="2976" y="206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1" name="Line 40"/>
            <p:cNvSpPr>
              <a:spLocks noChangeShapeType="1"/>
            </p:cNvSpPr>
            <p:nvPr/>
          </p:nvSpPr>
          <p:spPr bwMode="auto">
            <a:xfrm>
              <a:off x="432" y="2640"/>
              <a:ext cx="43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2" name="Line 41"/>
            <p:cNvSpPr>
              <a:spLocks noChangeShapeType="1"/>
            </p:cNvSpPr>
            <p:nvPr/>
          </p:nvSpPr>
          <p:spPr bwMode="auto">
            <a:xfrm>
              <a:off x="432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3" name="Line 42"/>
            <p:cNvSpPr>
              <a:spLocks noChangeShapeType="1"/>
            </p:cNvSpPr>
            <p:nvPr/>
          </p:nvSpPr>
          <p:spPr bwMode="auto">
            <a:xfrm flipH="1">
              <a:off x="864" y="2640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4" name="Line 43"/>
            <p:cNvSpPr>
              <a:spLocks noChangeShapeType="1"/>
            </p:cNvSpPr>
            <p:nvPr/>
          </p:nvSpPr>
          <p:spPr bwMode="auto">
            <a:xfrm>
              <a:off x="1104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5" name="Line 44"/>
            <p:cNvSpPr>
              <a:spLocks noChangeShapeType="1"/>
            </p:cNvSpPr>
            <p:nvPr/>
          </p:nvSpPr>
          <p:spPr bwMode="auto">
            <a:xfrm flipH="1">
              <a:off x="1488" y="2640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6" name="Line 45"/>
            <p:cNvSpPr>
              <a:spLocks noChangeShapeType="1"/>
            </p:cNvSpPr>
            <p:nvPr/>
          </p:nvSpPr>
          <p:spPr bwMode="auto">
            <a:xfrm>
              <a:off x="1776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7" name="Line 46"/>
            <p:cNvSpPr>
              <a:spLocks noChangeShapeType="1"/>
            </p:cNvSpPr>
            <p:nvPr/>
          </p:nvSpPr>
          <p:spPr bwMode="auto">
            <a:xfrm flipH="1">
              <a:off x="864" y="2640"/>
              <a:ext cx="15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8" name="Line 47"/>
            <p:cNvSpPr>
              <a:spLocks noChangeShapeType="1"/>
            </p:cNvSpPr>
            <p:nvPr/>
          </p:nvSpPr>
          <p:spPr bwMode="auto">
            <a:xfrm>
              <a:off x="2448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09" name="Line 48"/>
            <p:cNvSpPr>
              <a:spLocks noChangeShapeType="1"/>
            </p:cNvSpPr>
            <p:nvPr/>
          </p:nvSpPr>
          <p:spPr bwMode="auto">
            <a:xfrm flipH="1">
              <a:off x="1488" y="264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0" name="Line 49"/>
            <p:cNvSpPr>
              <a:spLocks noChangeShapeType="1"/>
            </p:cNvSpPr>
            <p:nvPr/>
          </p:nvSpPr>
          <p:spPr bwMode="auto">
            <a:xfrm flipH="1">
              <a:off x="2832" y="2640"/>
              <a:ext cx="19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1" name="Line 50"/>
            <p:cNvSpPr>
              <a:spLocks noChangeShapeType="1"/>
            </p:cNvSpPr>
            <p:nvPr/>
          </p:nvSpPr>
          <p:spPr bwMode="auto">
            <a:xfrm flipH="1">
              <a:off x="2832" y="2640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2" name="Line 51"/>
            <p:cNvSpPr>
              <a:spLocks noChangeShapeType="1"/>
            </p:cNvSpPr>
            <p:nvPr/>
          </p:nvSpPr>
          <p:spPr bwMode="auto">
            <a:xfrm flipH="1">
              <a:off x="2160" y="2640"/>
              <a:ext cx="144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3" name="Line 52"/>
            <p:cNvSpPr>
              <a:spLocks noChangeShapeType="1"/>
            </p:cNvSpPr>
            <p:nvPr/>
          </p:nvSpPr>
          <p:spPr bwMode="auto">
            <a:xfrm>
              <a:off x="864" y="3360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4" name="Line 53"/>
            <p:cNvSpPr>
              <a:spLocks noChangeShapeType="1"/>
            </p:cNvSpPr>
            <p:nvPr/>
          </p:nvSpPr>
          <p:spPr bwMode="auto">
            <a:xfrm>
              <a:off x="1488" y="3312"/>
              <a:ext cx="52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5" name="Line 54"/>
            <p:cNvSpPr>
              <a:spLocks noChangeShapeType="1"/>
            </p:cNvSpPr>
            <p:nvPr/>
          </p:nvSpPr>
          <p:spPr bwMode="auto">
            <a:xfrm flipH="1">
              <a:off x="2016" y="3312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6" name="Line 55"/>
            <p:cNvSpPr>
              <a:spLocks noChangeShapeType="1"/>
            </p:cNvSpPr>
            <p:nvPr/>
          </p:nvSpPr>
          <p:spPr bwMode="auto">
            <a:xfrm flipH="1">
              <a:off x="1968" y="3360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17" name="Text Box 57"/>
            <p:cNvSpPr txBox="1">
              <a:spLocks noChangeArrowheads="1"/>
            </p:cNvSpPr>
            <p:nvPr/>
          </p:nvSpPr>
          <p:spPr bwMode="auto">
            <a:xfrm>
              <a:off x="806" y="2343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time,location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18" name="Text Box 58"/>
            <p:cNvSpPr txBox="1">
              <a:spLocks noChangeArrowheads="1"/>
            </p:cNvSpPr>
            <p:nvPr/>
          </p:nvSpPr>
          <p:spPr bwMode="auto">
            <a:xfrm>
              <a:off x="1430" y="2679"/>
              <a:ext cx="8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time,supplier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19" name="Text Box 59"/>
            <p:cNvSpPr txBox="1">
              <a:spLocks noChangeArrowheads="1"/>
            </p:cNvSpPr>
            <p:nvPr/>
          </p:nvSpPr>
          <p:spPr bwMode="auto">
            <a:xfrm>
              <a:off x="2102" y="2343"/>
              <a:ext cx="8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item,location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0" name="Text Box 60"/>
            <p:cNvSpPr txBox="1">
              <a:spLocks noChangeArrowheads="1"/>
            </p:cNvSpPr>
            <p:nvPr/>
          </p:nvSpPr>
          <p:spPr bwMode="auto">
            <a:xfrm>
              <a:off x="2678" y="2727"/>
              <a:ext cx="8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item,supplier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1" name="Text Box 61"/>
            <p:cNvSpPr txBox="1">
              <a:spLocks noChangeArrowheads="1"/>
            </p:cNvSpPr>
            <p:nvPr/>
          </p:nvSpPr>
          <p:spPr bwMode="auto">
            <a:xfrm>
              <a:off x="3398" y="2343"/>
              <a:ext cx="10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location,supplier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2" name="Text Box 63"/>
            <p:cNvSpPr txBox="1">
              <a:spLocks noChangeArrowheads="1"/>
            </p:cNvSpPr>
            <p:nvPr/>
          </p:nvSpPr>
          <p:spPr bwMode="auto">
            <a:xfrm>
              <a:off x="1046" y="3463"/>
              <a:ext cx="9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1">
                  <a:latin typeface="Times New Roman" panose="02020603050405020304" pitchFamily="18" charset="0"/>
                  <a:ea typeface="SimSun" panose="02010600030101010101" pitchFamily="2" charset="-122"/>
                </a:rPr>
                <a:t>time,item,supplier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3" name="Text Box 64"/>
            <p:cNvSpPr txBox="1">
              <a:spLocks noChangeArrowheads="1"/>
            </p:cNvSpPr>
            <p:nvPr/>
          </p:nvSpPr>
          <p:spPr bwMode="auto">
            <a:xfrm>
              <a:off x="1728" y="3024"/>
              <a:ext cx="115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b="1">
                  <a:latin typeface="Times New Roman" panose="02020603050405020304" pitchFamily="18" charset="0"/>
                  <a:ea typeface="SimSun" panose="02010600030101010101" pitchFamily="2" charset="-122"/>
                </a:rPr>
                <a:t>time,location,supplier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4" name="Text Box 66"/>
            <p:cNvSpPr txBox="1">
              <a:spLocks noChangeArrowheads="1"/>
            </p:cNvSpPr>
            <p:nvPr/>
          </p:nvSpPr>
          <p:spPr bwMode="auto">
            <a:xfrm>
              <a:off x="2486" y="3447"/>
              <a:ext cx="130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anose="02020603050405020304" pitchFamily="18" charset="0"/>
                  <a:ea typeface="SimSun" panose="02010600030101010101" pitchFamily="2" charset="-122"/>
                </a:rPr>
                <a:t>item,location,supplier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5" name="Text Box 68"/>
            <p:cNvSpPr txBox="1">
              <a:spLocks noChangeArrowheads="1"/>
            </p:cNvSpPr>
            <p:nvPr/>
          </p:nvSpPr>
          <p:spPr bwMode="auto">
            <a:xfrm>
              <a:off x="4320" y="1296"/>
              <a:ext cx="1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SimSun" panose="02010600030101010101" pitchFamily="2" charset="-122"/>
                </a:rPr>
                <a:t>0-</a:t>
              </a: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D (</a:t>
              </a:r>
              <a:r>
                <a:rPr lang="en-US" altLang="zh-CN" sz="2000" i="1">
                  <a:latin typeface="Times New Roman" panose="02020603050405020304" pitchFamily="18" charset="0"/>
                  <a:ea typeface="SimSun" panose="02010600030101010101" pitchFamily="2" charset="-122"/>
                </a:rPr>
                <a:t>apex</a:t>
              </a: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) cuboid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6" name="Text Box 69"/>
            <p:cNvSpPr txBox="1">
              <a:spLocks noChangeArrowheads="1"/>
            </p:cNvSpPr>
            <p:nvPr/>
          </p:nvSpPr>
          <p:spPr bwMode="auto">
            <a:xfrm>
              <a:off x="4310" y="1881"/>
              <a:ext cx="9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SimSun" panose="02010600030101010101" pitchFamily="2" charset="-122"/>
                </a:rPr>
                <a:t>1-</a:t>
              </a: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D cuboids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7" name="Text Box 70"/>
            <p:cNvSpPr txBox="1">
              <a:spLocks noChangeArrowheads="1"/>
            </p:cNvSpPr>
            <p:nvPr/>
          </p:nvSpPr>
          <p:spPr bwMode="auto">
            <a:xfrm>
              <a:off x="4310" y="2553"/>
              <a:ext cx="9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SimSun" panose="02010600030101010101" pitchFamily="2" charset="-122"/>
                </a:rPr>
                <a:t>2-</a:t>
              </a: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D cuboids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8" name="Text Box 71"/>
            <p:cNvSpPr txBox="1">
              <a:spLocks noChangeArrowheads="1"/>
            </p:cNvSpPr>
            <p:nvPr/>
          </p:nvSpPr>
          <p:spPr bwMode="auto">
            <a:xfrm>
              <a:off x="4310" y="3129"/>
              <a:ext cx="9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SimSun" panose="02010600030101010101" pitchFamily="2" charset="-122"/>
                </a:rPr>
                <a:t>3-</a:t>
              </a: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D cuboids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9529" name="Text Box 72"/>
            <p:cNvSpPr txBox="1">
              <a:spLocks noChangeArrowheads="1"/>
            </p:cNvSpPr>
            <p:nvPr/>
          </p:nvSpPr>
          <p:spPr bwMode="auto">
            <a:xfrm>
              <a:off x="4358" y="3705"/>
              <a:ext cx="12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SimSun" panose="02010600030101010101" pitchFamily="2" charset="-122"/>
                </a:rPr>
                <a:t>4-</a:t>
              </a: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D (</a:t>
              </a:r>
              <a:r>
                <a:rPr lang="en-US" altLang="zh-CN" sz="2000" i="1">
                  <a:latin typeface="Times New Roman" panose="02020603050405020304" pitchFamily="18" charset="0"/>
                  <a:ea typeface="SimSun" panose="02010600030101010101" pitchFamily="2" charset="-122"/>
                </a:rPr>
                <a:t>base</a:t>
              </a:r>
              <a:r>
                <a:rPr lang="en-US" altLang="zh-CN" sz="2000">
                  <a:latin typeface="Times New Roman" panose="02020603050405020304" pitchFamily="18" charset="0"/>
                  <a:ea typeface="SimSun" panose="02010600030101010101" pitchFamily="2" charset="-122"/>
                </a:rPr>
                <a:t>) cuboid</a:t>
              </a:r>
              <a:endParaRPr lang="en-US" altLang="zh-CN" sz="240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58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31D9-D478-7258-E143-CB954C28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5" y="316266"/>
            <a:ext cx="11369963" cy="738909"/>
          </a:xfrm>
        </p:spPr>
        <p:txBody>
          <a:bodyPr>
            <a:normAutofit fontScale="90000"/>
          </a:bodyPr>
          <a:lstStyle/>
          <a:p>
            <a:r>
              <a:rPr lang="en-US" dirty="0"/>
              <a:t>Chapter 3</a:t>
            </a:r>
            <a:br>
              <a:rPr lang="en-US" dirty="0"/>
            </a:br>
            <a:r>
              <a:rPr lang="en-US" dirty="0"/>
              <a:t>Data Warehousing and Analytical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978C5-2FEB-0E70-3293-20A24F7A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</a:t>
            </a:r>
            <a:r>
              <a:rPr lang="en-US" b="1" dirty="0" smtClean="0"/>
              <a:t>warehouse</a:t>
            </a:r>
          </a:p>
          <a:p>
            <a:pPr lvl="1"/>
            <a:r>
              <a:rPr lang="en-US" b="1" dirty="0"/>
              <a:t>Data warehouse: what and why?</a:t>
            </a:r>
          </a:p>
          <a:p>
            <a:pPr lvl="1"/>
            <a:r>
              <a:rPr lang="en-US" b="1" dirty="0"/>
              <a:t>Architecture of data warehouses: enterprise data warehouses and data marts</a:t>
            </a:r>
          </a:p>
          <a:p>
            <a:pPr lvl="1"/>
            <a:r>
              <a:rPr lang="en-US" b="1" dirty="0"/>
              <a:t>Data </a:t>
            </a:r>
            <a:r>
              <a:rPr lang="en-US" b="1" dirty="0" smtClean="0"/>
              <a:t>lakes</a:t>
            </a:r>
            <a:endParaRPr lang="en-US" b="1" dirty="0"/>
          </a:p>
          <a:p>
            <a:r>
              <a:rPr lang="en-US" b="1" dirty="0"/>
              <a:t>Data warehouse modeling: schema and measures</a:t>
            </a:r>
          </a:p>
          <a:p>
            <a:r>
              <a:rPr lang="en-US" b="1" dirty="0"/>
              <a:t>OLAP operations</a:t>
            </a:r>
          </a:p>
          <a:p>
            <a:r>
              <a:rPr lang="en-US" b="1" dirty="0"/>
              <a:t>Data cube computation</a:t>
            </a:r>
          </a:p>
          <a:p>
            <a:r>
              <a:rPr lang="en-US" b="1" dirty="0"/>
              <a:t>Data cube computation methods</a:t>
            </a:r>
          </a:p>
        </p:txBody>
      </p:sp>
    </p:spTree>
    <p:extLst>
      <p:ext uri="{BB962C8B-B14F-4D97-AF65-F5344CB8AC3E}">
        <p14:creationId xmlns:p14="http://schemas.microsoft.com/office/powerpoint/2010/main" val="12545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Conceptual Modeling of Data Warehouses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Modeling data warehouses: dimensions &amp; measures</a:t>
            </a:r>
          </a:p>
          <a:p>
            <a:r>
              <a:rPr lang="en-US" altLang="en-US" dirty="0"/>
              <a:t>Star schema: A fact table in the middle connected to a set of dimension tables </a:t>
            </a:r>
          </a:p>
          <a:p>
            <a:r>
              <a:rPr lang="en-US" altLang="en-US" dirty="0"/>
              <a:t>Snowflake schema:  A refinement of star schema where some dimensional hierarchy is normalized into a set of smaller dimension tables, forming a shape similar to snowflake</a:t>
            </a:r>
          </a:p>
          <a:p>
            <a:r>
              <a:rPr lang="en-US" altLang="en-US" dirty="0"/>
              <a:t>Fact constellations:  Multiple fact tables share dimension tables, viewed as a collection of stars, therefore called galaxy schema or fact constellation </a:t>
            </a:r>
          </a:p>
        </p:txBody>
      </p:sp>
    </p:spTree>
    <p:extLst>
      <p:ext uri="{BB962C8B-B14F-4D97-AF65-F5344CB8AC3E}">
        <p14:creationId xmlns:p14="http://schemas.microsoft.com/office/powerpoint/2010/main" val="37842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5" name="Rectangle 25"/>
          <p:cNvSpPr>
            <a:spLocks noChangeArrowheads="1"/>
          </p:cNvSpPr>
          <p:nvPr/>
        </p:nvSpPr>
        <p:spPr bwMode="auto">
          <a:xfrm>
            <a:off x="5075873" y="5436381"/>
            <a:ext cx="2067879" cy="4572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             avg_sales</a:t>
            </a:r>
          </a:p>
        </p:txBody>
      </p:sp>
      <p:sp>
        <p:nvSpPr>
          <p:cNvPr id="21523" name="Rectangle 23"/>
          <p:cNvSpPr>
            <a:spLocks noChangeArrowheads="1"/>
          </p:cNvSpPr>
          <p:nvPr/>
        </p:nvSpPr>
        <p:spPr bwMode="auto">
          <a:xfrm>
            <a:off x="5080318" y="4994275"/>
            <a:ext cx="2053272" cy="4572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         dollars_sold</a:t>
            </a:r>
          </a:p>
        </p:txBody>
      </p:sp>
      <p:sp>
        <p:nvSpPr>
          <p:cNvPr id="21521" name="Rectangle 21"/>
          <p:cNvSpPr>
            <a:spLocks noChangeArrowheads="1"/>
          </p:cNvSpPr>
          <p:nvPr/>
        </p:nvSpPr>
        <p:spPr bwMode="auto">
          <a:xfrm>
            <a:off x="5076465" y="4538471"/>
            <a:ext cx="2057125" cy="4572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units_sold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1519" name="Rectangle 19"/>
          <p:cNvSpPr>
            <a:spLocks noChangeArrowheads="1"/>
          </p:cNvSpPr>
          <p:nvPr/>
        </p:nvSpPr>
        <p:spPr bwMode="auto">
          <a:xfrm>
            <a:off x="5070393" y="4066472"/>
            <a:ext cx="2067007" cy="457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location_key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1517" name="Rectangle 17"/>
          <p:cNvSpPr>
            <a:spLocks noChangeArrowheads="1"/>
          </p:cNvSpPr>
          <p:nvPr/>
        </p:nvSpPr>
        <p:spPr bwMode="auto">
          <a:xfrm>
            <a:off x="5072064" y="3623309"/>
            <a:ext cx="2048296" cy="4572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>
                <a:latin typeface="Times New Roman" panose="02020603050405020304" pitchFamily="18" charset="0"/>
              </a:rPr>
              <a:t> 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branch_key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1515" name="Rectangle 15"/>
          <p:cNvSpPr>
            <a:spLocks noChangeArrowheads="1"/>
          </p:cNvSpPr>
          <p:nvPr/>
        </p:nvSpPr>
        <p:spPr bwMode="auto">
          <a:xfrm>
            <a:off x="5072737" y="3154580"/>
            <a:ext cx="2064663" cy="4572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item_key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1514" name="Rectangle 14"/>
          <p:cNvSpPr>
            <a:spLocks noChangeArrowheads="1"/>
          </p:cNvSpPr>
          <p:nvPr/>
        </p:nvSpPr>
        <p:spPr bwMode="auto">
          <a:xfrm>
            <a:off x="5072064" y="2695324"/>
            <a:ext cx="2070738" cy="457200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time_key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Star Schema: An Example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072064" y="3162300"/>
            <a:ext cx="2065337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pSp>
        <p:nvGrpSpPr>
          <p:cNvPr id="21510" name="Group 6"/>
          <p:cNvGrpSpPr>
            <a:grpSpLocks/>
          </p:cNvGrpSpPr>
          <p:nvPr/>
        </p:nvGrpSpPr>
        <p:grpSpPr bwMode="auto">
          <a:xfrm>
            <a:off x="1828801" y="1305081"/>
            <a:ext cx="1819275" cy="2154081"/>
            <a:chOff x="277" y="1170"/>
            <a:chExt cx="1133" cy="1335"/>
          </a:xfrm>
        </p:grpSpPr>
        <p:sp>
          <p:nvSpPr>
            <p:cNvPr id="21542" name="Rectangle 7"/>
            <p:cNvSpPr>
              <a:spLocks noChangeArrowheads="1"/>
            </p:cNvSpPr>
            <p:nvPr/>
          </p:nvSpPr>
          <p:spPr bwMode="auto">
            <a:xfrm>
              <a:off x="277" y="1421"/>
              <a:ext cx="1133" cy="1084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time_key</a:t>
              </a:r>
              <a:endParaRPr lang="en-US" altLang="en-US" sz="18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day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day_of_the_week</a:t>
              </a:r>
              <a:endParaRPr lang="en-US" altLang="en-US" sz="18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month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21543" name="Rectangle 8"/>
            <p:cNvSpPr>
              <a:spLocks noChangeArrowheads="1"/>
            </p:cNvSpPr>
            <p:nvPr/>
          </p:nvSpPr>
          <p:spPr bwMode="auto">
            <a:xfrm>
              <a:off x="277" y="1170"/>
              <a:ext cx="401" cy="252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Times New Roman" panose="02020603050405020304" pitchFamily="18" charset="0"/>
                </a:rPr>
                <a:t>time</a:t>
              </a:r>
            </a:p>
          </p:txBody>
        </p:sp>
      </p:grpSp>
      <p:grpSp>
        <p:nvGrpSpPr>
          <p:cNvPr id="21511" name="Group 9"/>
          <p:cNvGrpSpPr>
            <a:grpSpLocks/>
          </p:cNvGrpSpPr>
          <p:nvPr/>
        </p:nvGrpSpPr>
        <p:grpSpPr bwMode="auto">
          <a:xfrm>
            <a:off x="8128001" y="3871991"/>
            <a:ext cx="1831975" cy="1879523"/>
            <a:chOff x="684" y="2199"/>
            <a:chExt cx="1140" cy="1165"/>
          </a:xfrm>
        </p:grpSpPr>
        <p:sp>
          <p:nvSpPr>
            <p:cNvPr id="21540" name="Rectangle 10"/>
            <p:cNvSpPr>
              <a:spLocks noChangeArrowheads="1"/>
            </p:cNvSpPr>
            <p:nvPr/>
          </p:nvSpPr>
          <p:spPr bwMode="auto">
            <a:xfrm>
              <a:off x="684" y="2450"/>
              <a:ext cx="1140" cy="91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location_key</a:t>
              </a:r>
              <a:endParaRPr lang="en-US" altLang="en-US" sz="18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street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state_or_province</a:t>
              </a:r>
              <a:endParaRPr lang="en-US" altLang="en-US" sz="18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country</a:t>
              </a:r>
            </a:p>
          </p:txBody>
        </p:sp>
        <p:sp>
          <p:nvSpPr>
            <p:cNvPr id="21541" name="Rectangle 11"/>
            <p:cNvSpPr>
              <a:spLocks noChangeArrowheads="1"/>
            </p:cNvSpPr>
            <p:nvPr/>
          </p:nvSpPr>
          <p:spPr bwMode="auto">
            <a:xfrm>
              <a:off x="684" y="2199"/>
              <a:ext cx="630" cy="25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Times New Roman" panose="02020603050405020304" pitchFamily="18" charset="0"/>
                </a:rPr>
                <a:t>location</a:t>
              </a:r>
            </a:p>
          </p:txBody>
        </p:sp>
      </p:grpSp>
      <p:sp>
        <p:nvSpPr>
          <p:cNvPr id="21512" name="Rectangle 12"/>
          <p:cNvSpPr>
            <a:spLocks noChangeArrowheads="1"/>
          </p:cNvSpPr>
          <p:nvPr/>
        </p:nvSpPr>
        <p:spPr bwMode="auto">
          <a:xfrm>
            <a:off x="4975225" y="2279650"/>
            <a:ext cx="1856214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Sales Fact Table</a:t>
            </a:r>
          </a:p>
        </p:txBody>
      </p:sp>
      <p:sp>
        <p:nvSpPr>
          <p:cNvPr id="21513" name="Rectangle 13"/>
          <p:cNvSpPr>
            <a:spLocks noChangeArrowheads="1"/>
          </p:cNvSpPr>
          <p:nvPr/>
        </p:nvSpPr>
        <p:spPr bwMode="auto">
          <a:xfrm>
            <a:off x="5072064" y="2697164"/>
            <a:ext cx="2065337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16" name="Rectangle 16"/>
          <p:cNvSpPr>
            <a:spLocks noChangeArrowheads="1"/>
          </p:cNvSpPr>
          <p:nvPr/>
        </p:nvSpPr>
        <p:spPr bwMode="auto">
          <a:xfrm>
            <a:off x="5072064" y="3627438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18" name="Rectangle 18"/>
          <p:cNvSpPr>
            <a:spLocks noChangeArrowheads="1"/>
          </p:cNvSpPr>
          <p:nvPr/>
        </p:nvSpPr>
        <p:spPr bwMode="auto">
          <a:xfrm>
            <a:off x="5072064" y="4075749"/>
            <a:ext cx="2065337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20" name="Rectangle 20"/>
          <p:cNvSpPr>
            <a:spLocks noChangeArrowheads="1"/>
          </p:cNvSpPr>
          <p:nvPr/>
        </p:nvSpPr>
        <p:spPr bwMode="auto">
          <a:xfrm>
            <a:off x="5072064" y="4529455"/>
            <a:ext cx="2065337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22" name="Rectangle 22"/>
          <p:cNvSpPr>
            <a:spLocks noChangeArrowheads="1"/>
          </p:cNvSpPr>
          <p:nvPr/>
        </p:nvSpPr>
        <p:spPr bwMode="auto">
          <a:xfrm>
            <a:off x="5072064" y="4986973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24" name="Rectangle 24"/>
          <p:cNvSpPr>
            <a:spLocks noChangeArrowheads="1"/>
          </p:cNvSpPr>
          <p:nvPr/>
        </p:nvSpPr>
        <p:spPr bwMode="auto">
          <a:xfrm>
            <a:off x="5072064" y="5440680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1526" name="Rectangle 26"/>
          <p:cNvSpPr>
            <a:spLocks noChangeArrowheads="1"/>
          </p:cNvSpPr>
          <p:nvPr/>
        </p:nvSpPr>
        <p:spPr bwMode="auto">
          <a:xfrm>
            <a:off x="3581400" y="5905500"/>
            <a:ext cx="1219200" cy="406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Measures</a:t>
            </a:r>
          </a:p>
        </p:txBody>
      </p:sp>
      <p:sp>
        <p:nvSpPr>
          <p:cNvPr id="21527" name="Line 27"/>
          <p:cNvSpPr>
            <a:spLocks noChangeShapeType="1"/>
          </p:cNvSpPr>
          <p:nvPr/>
        </p:nvSpPr>
        <p:spPr bwMode="auto">
          <a:xfrm flipV="1">
            <a:off x="4391025" y="4781550"/>
            <a:ext cx="674688" cy="111933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Line 28"/>
          <p:cNvSpPr>
            <a:spLocks noChangeShapeType="1"/>
          </p:cNvSpPr>
          <p:nvPr/>
        </p:nvSpPr>
        <p:spPr bwMode="auto">
          <a:xfrm flipV="1">
            <a:off x="4391025" y="5324475"/>
            <a:ext cx="674688" cy="56705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9" name="Line 29"/>
          <p:cNvSpPr>
            <a:spLocks noChangeShapeType="1"/>
          </p:cNvSpPr>
          <p:nvPr/>
        </p:nvSpPr>
        <p:spPr bwMode="auto">
          <a:xfrm flipV="1">
            <a:off x="4391025" y="5707313"/>
            <a:ext cx="689293" cy="19356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0" name="Line 30"/>
          <p:cNvSpPr>
            <a:spLocks noChangeShapeType="1"/>
          </p:cNvSpPr>
          <p:nvPr/>
        </p:nvSpPr>
        <p:spPr bwMode="auto">
          <a:xfrm flipH="1">
            <a:off x="3852863" y="3949701"/>
            <a:ext cx="1193800" cy="73501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Line 31"/>
          <p:cNvSpPr>
            <a:spLocks noChangeShapeType="1"/>
          </p:cNvSpPr>
          <p:nvPr/>
        </p:nvSpPr>
        <p:spPr bwMode="auto">
          <a:xfrm flipH="1" flipV="1">
            <a:off x="3657601" y="2514601"/>
            <a:ext cx="1446213" cy="485775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2" name="Line 32"/>
          <p:cNvSpPr>
            <a:spLocks noChangeShapeType="1"/>
          </p:cNvSpPr>
          <p:nvPr/>
        </p:nvSpPr>
        <p:spPr bwMode="auto">
          <a:xfrm>
            <a:off x="7104063" y="4356100"/>
            <a:ext cx="1039812" cy="38735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3" name="Line 33"/>
          <p:cNvSpPr>
            <a:spLocks noChangeShapeType="1"/>
          </p:cNvSpPr>
          <p:nvPr/>
        </p:nvSpPr>
        <p:spPr bwMode="auto">
          <a:xfrm flipV="1">
            <a:off x="7104063" y="2709863"/>
            <a:ext cx="1077912" cy="677862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34" name="Group 34"/>
          <p:cNvGrpSpPr>
            <a:grpSpLocks/>
          </p:cNvGrpSpPr>
          <p:nvPr/>
        </p:nvGrpSpPr>
        <p:grpSpPr bwMode="auto">
          <a:xfrm>
            <a:off x="8134346" y="1651811"/>
            <a:ext cx="1438274" cy="1874031"/>
            <a:chOff x="3796" y="1015"/>
            <a:chExt cx="896" cy="1162"/>
          </a:xfrm>
        </p:grpSpPr>
        <p:sp>
          <p:nvSpPr>
            <p:cNvPr id="21538" name="Rectangle 35"/>
            <p:cNvSpPr>
              <a:spLocks noChangeArrowheads="1"/>
            </p:cNvSpPr>
            <p:nvPr/>
          </p:nvSpPr>
          <p:spPr bwMode="auto">
            <a:xfrm>
              <a:off x="3796" y="1262"/>
              <a:ext cx="896" cy="915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item_key</a:t>
              </a:r>
              <a:endParaRPr lang="en-US" altLang="en-US" sz="18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item_name</a:t>
              </a:r>
              <a:endParaRPr lang="en-US" altLang="en-US" sz="18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brand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imes New Roman" panose="02020603050405020304" pitchFamily="18" charset="0"/>
                </a:rPr>
                <a:t>type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supplier_type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1539" name="Text Box 36"/>
            <p:cNvSpPr txBox="1">
              <a:spLocks noChangeArrowheads="1"/>
            </p:cNvSpPr>
            <p:nvPr/>
          </p:nvSpPr>
          <p:spPr bwMode="auto">
            <a:xfrm>
              <a:off x="3796" y="1015"/>
              <a:ext cx="398" cy="24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Times New Roman" panose="02020603050405020304" pitchFamily="18" charset="0"/>
                </a:rPr>
                <a:t>item</a:t>
              </a:r>
            </a:p>
          </p:txBody>
        </p:sp>
      </p:grpSp>
      <p:grpSp>
        <p:nvGrpSpPr>
          <p:cNvPr id="21535" name="Group 37"/>
          <p:cNvGrpSpPr>
            <a:grpSpLocks/>
          </p:cNvGrpSpPr>
          <p:nvPr/>
        </p:nvGrpSpPr>
        <p:grpSpPr bwMode="auto">
          <a:xfrm>
            <a:off x="2442592" y="3955568"/>
            <a:ext cx="1429324" cy="1324457"/>
            <a:chOff x="3894" y="2469"/>
            <a:chExt cx="889" cy="821"/>
          </a:xfrm>
        </p:grpSpPr>
        <p:sp>
          <p:nvSpPr>
            <p:cNvPr id="21536" name="Rectangle 38"/>
            <p:cNvSpPr>
              <a:spLocks noChangeArrowheads="1"/>
            </p:cNvSpPr>
            <p:nvPr/>
          </p:nvSpPr>
          <p:spPr bwMode="auto">
            <a:xfrm>
              <a:off x="3896" y="2716"/>
              <a:ext cx="887" cy="574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branch_key</a:t>
              </a:r>
              <a:endParaRPr lang="en-US" altLang="en-US" sz="18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branch_name</a:t>
              </a:r>
              <a:endParaRPr lang="en-US" altLang="en-US" sz="18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imes New Roman" panose="02020603050405020304" pitchFamily="18" charset="0"/>
                </a:rPr>
                <a:t>branch_type</a:t>
              </a:r>
              <a:endParaRPr lang="en-US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1537" name="Text Box 39"/>
            <p:cNvSpPr txBox="1">
              <a:spLocks noChangeArrowheads="1"/>
            </p:cNvSpPr>
            <p:nvPr/>
          </p:nvSpPr>
          <p:spPr bwMode="auto">
            <a:xfrm>
              <a:off x="3894" y="2469"/>
              <a:ext cx="549" cy="248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Times New Roman" panose="02020603050405020304" pitchFamily="18" charset="0"/>
                </a:rPr>
                <a:t>branch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92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2" name="Rectangle 18"/>
          <p:cNvSpPr>
            <a:spLocks noChangeArrowheads="1"/>
          </p:cNvSpPr>
          <p:nvPr/>
        </p:nvSpPr>
        <p:spPr bwMode="auto">
          <a:xfrm>
            <a:off x="4851401" y="4020433"/>
            <a:ext cx="2055812" cy="457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</a:t>
            </a:r>
            <a:r>
              <a:rPr lang="en-US" altLang="en-US" sz="2000" dirty="0" err="1" smtClean="0">
                <a:latin typeface="Times New Roman" panose="02020603050405020304" pitchFamily="18" charset="0"/>
              </a:rPr>
              <a:t>location_key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2540" name="Rectangle 16"/>
          <p:cNvSpPr>
            <a:spLocks noChangeArrowheads="1"/>
          </p:cNvSpPr>
          <p:nvPr/>
        </p:nvSpPr>
        <p:spPr bwMode="auto">
          <a:xfrm>
            <a:off x="4851400" y="3565371"/>
            <a:ext cx="2055812" cy="4572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</a:t>
            </a:r>
            <a:r>
              <a:rPr lang="en-US" altLang="en-US" sz="2000" dirty="0" smtClean="0">
                <a:latin typeface="Times New Roman" panose="02020603050405020304" pitchFamily="18" charset="0"/>
              </a:rPr>
              <a:t>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branch_key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2538" name="Rectangle 14"/>
          <p:cNvSpPr>
            <a:spLocks noChangeArrowheads="1"/>
          </p:cNvSpPr>
          <p:nvPr/>
        </p:nvSpPr>
        <p:spPr bwMode="auto">
          <a:xfrm>
            <a:off x="4843956" y="3113728"/>
            <a:ext cx="2063256" cy="4572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item_key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4841871" y="2648041"/>
            <a:ext cx="2057400" cy="457200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time_key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2544" name="Rectangle 20"/>
          <p:cNvSpPr>
            <a:spLocks noChangeArrowheads="1"/>
          </p:cNvSpPr>
          <p:nvPr/>
        </p:nvSpPr>
        <p:spPr bwMode="auto">
          <a:xfrm>
            <a:off x="4843147" y="4470551"/>
            <a:ext cx="2064065" cy="4572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units_sold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2546" name="Rectangle 22"/>
          <p:cNvSpPr>
            <a:spLocks noChangeArrowheads="1"/>
          </p:cNvSpPr>
          <p:nvPr/>
        </p:nvSpPr>
        <p:spPr bwMode="auto">
          <a:xfrm>
            <a:off x="4841873" y="4928980"/>
            <a:ext cx="2065339" cy="4572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dollars_sold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2548" name="Rectangle 24"/>
          <p:cNvSpPr>
            <a:spLocks noChangeArrowheads="1"/>
          </p:cNvSpPr>
          <p:nvPr/>
        </p:nvSpPr>
        <p:spPr bwMode="auto">
          <a:xfrm>
            <a:off x="4852308" y="5380489"/>
            <a:ext cx="2049462" cy="43891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             </a:t>
            </a:r>
            <a:r>
              <a:rPr lang="en-US" altLang="en-US" sz="2000" dirty="0" err="1">
                <a:latin typeface="Times New Roman" panose="02020603050405020304" pitchFamily="18" charset="0"/>
              </a:rPr>
              <a:t>avg_sales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Snowflake Schema: An Example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841875" y="3105150"/>
            <a:ext cx="2065338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pSp>
        <p:nvGrpSpPr>
          <p:cNvPr id="22533" name="Group 5"/>
          <p:cNvGrpSpPr>
            <a:grpSpLocks/>
          </p:cNvGrpSpPr>
          <p:nvPr/>
        </p:nvGrpSpPr>
        <p:grpSpPr bwMode="auto">
          <a:xfrm>
            <a:off x="1828801" y="1295401"/>
            <a:ext cx="1819275" cy="2163763"/>
            <a:chOff x="277" y="1164"/>
            <a:chExt cx="1133" cy="1341"/>
          </a:xfrm>
        </p:grpSpPr>
        <p:sp>
          <p:nvSpPr>
            <p:cNvPr id="22573" name="Rectangle 6"/>
            <p:cNvSpPr>
              <a:spLocks noChangeArrowheads="1"/>
            </p:cNvSpPr>
            <p:nvPr/>
          </p:nvSpPr>
          <p:spPr bwMode="auto">
            <a:xfrm>
              <a:off x="277" y="1421"/>
              <a:ext cx="1133" cy="1084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time_key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day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day_of_the_week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month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22574" name="Rectangle 7"/>
            <p:cNvSpPr>
              <a:spLocks noChangeArrowheads="1"/>
            </p:cNvSpPr>
            <p:nvPr/>
          </p:nvSpPr>
          <p:spPr bwMode="auto">
            <a:xfrm>
              <a:off x="277" y="1164"/>
              <a:ext cx="401" cy="252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time</a:t>
              </a:r>
            </a:p>
          </p:txBody>
        </p:sp>
      </p:grpSp>
      <p:grpSp>
        <p:nvGrpSpPr>
          <p:cNvPr id="22534" name="Group 8"/>
          <p:cNvGrpSpPr>
            <a:grpSpLocks/>
          </p:cNvGrpSpPr>
          <p:nvPr/>
        </p:nvGrpSpPr>
        <p:grpSpPr bwMode="auto">
          <a:xfrm>
            <a:off x="7467601" y="3810001"/>
            <a:ext cx="1374775" cy="1331913"/>
            <a:chOff x="684" y="2196"/>
            <a:chExt cx="1298" cy="834"/>
          </a:xfrm>
        </p:grpSpPr>
        <p:sp>
          <p:nvSpPr>
            <p:cNvPr id="22571" name="Rectangle 9"/>
            <p:cNvSpPr>
              <a:spLocks noChangeArrowheads="1"/>
            </p:cNvSpPr>
            <p:nvPr/>
          </p:nvSpPr>
          <p:spPr bwMode="auto">
            <a:xfrm>
              <a:off x="684" y="2450"/>
              <a:ext cx="1298" cy="58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street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city_key</a:t>
              </a:r>
            </a:p>
          </p:txBody>
        </p:sp>
        <p:sp>
          <p:nvSpPr>
            <p:cNvPr id="22572" name="Rectangle 10"/>
            <p:cNvSpPr>
              <a:spLocks noChangeArrowheads="1"/>
            </p:cNvSpPr>
            <p:nvPr/>
          </p:nvSpPr>
          <p:spPr bwMode="auto">
            <a:xfrm>
              <a:off x="684" y="2196"/>
              <a:ext cx="953" cy="25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location</a:t>
              </a:r>
            </a:p>
          </p:txBody>
        </p:sp>
      </p:grpSp>
      <p:sp>
        <p:nvSpPr>
          <p:cNvPr id="22535" name="Rectangle 11"/>
          <p:cNvSpPr>
            <a:spLocks noChangeArrowheads="1"/>
          </p:cNvSpPr>
          <p:nvPr/>
        </p:nvSpPr>
        <p:spPr bwMode="auto">
          <a:xfrm>
            <a:off x="4799013" y="2152650"/>
            <a:ext cx="1856214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Sales Fact Table</a:t>
            </a:r>
          </a:p>
        </p:txBody>
      </p:sp>
      <p:sp>
        <p:nvSpPr>
          <p:cNvPr id="22536" name="Rectangle 12"/>
          <p:cNvSpPr>
            <a:spLocks noChangeArrowheads="1"/>
          </p:cNvSpPr>
          <p:nvPr/>
        </p:nvSpPr>
        <p:spPr bwMode="auto">
          <a:xfrm>
            <a:off x="4841875" y="2656343"/>
            <a:ext cx="2065338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39" name="Rectangle 15"/>
          <p:cNvSpPr>
            <a:spLocks noChangeArrowheads="1"/>
          </p:cNvSpPr>
          <p:nvPr/>
        </p:nvSpPr>
        <p:spPr bwMode="auto">
          <a:xfrm>
            <a:off x="4841875" y="3559402"/>
            <a:ext cx="2065338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41" name="Rectangle 17"/>
          <p:cNvSpPr>
            <a:spLocks noChangeArrowheads="1"/>
          </p:cNvSpPr>
          <p:nvPr/>
        </p:nvSpPr>
        <p:spPr bwMode="auto">
          <a:xfrm>
            <a:off x="4841875" y="4012067"/>
            <a:ext cx="2065338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43" name="Rectangle 19"/>
          <p:cNvSpPr>
            <a:spLocks noChangeArrowheads="1"/>
          </p:cNvSpPr>
          <p:nvPr/>
        </p:nvSpPr>
        <p:spPr bwMode="auto">
          <a:xfrm>
            <a:off x="4841875" y="4460874"/>
            <a:ext cx="2065338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45" name="Rectangle 21"/>
          <p:cNvSpPr>
            <a:spLocks noChangeArrowheads="1"/>
          </p:cNvSpPr>
          <p:nvPr/>
        </p:nvSpPr>
        <p:spPr bwMode="auto">
          <a:xfrm>
            <a:off x="4841875" y="4915126"/>
            <a:ext cx="2065338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47" name="Rectangle 23"/>
          <p:cNvSpPr>
            <a:spLocks noChangeArrowheads="1"/>
          </p:cNvSpPr>
          <p:nvPr/>
        </p:nvSpPr>
        <p:spPr bwMode="auto">
          <a:xfrm>
            <a:off x="4841875" y="5369377"/>
            <a:ext cx="2065338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2549" name="Rectangle 25"/>
          <p:cNvSpPr>
            <a:spLocks noChangeArrowheads="1"/>
          </p:cNvSpPr>
          <p:nvPr/>
        </p:nvSpPr>
        <p:spPr bwMode="auto">
          <a:xfrm>
            <a:off x="3200400" y="5867400"/>
            <a:ext cx="1219200" cy="406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Measures</a:t>
            </a:r>
          </a:p>
        </p:txBody>
      </p:sp>
      <p:sp>
        <p:nvSpPr>
          <p:cNvPr id="22550" name="Line 26"/>
          <p:cNvSpPr>
            <a:spLocks noChangeShapeType="1"/>
          </p:cNvSpPr>
          <p:nvPr/>
        </p:nvSpPr>
        <p:spPr bwMode="auto">
          <a:xfrm flipV="1">
            <a:off x="4114800" y="4771878"/>
            <a:ext cx="727071" cy="109552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Line 27"/>
          <p:cNvSpPr>
            <a:spLocks noChangeShapeType="1"/>
          </p:cNvSpPr>
          <p:nvPr/>
        </p:nvSpPr>
        <p:spPr bwMode="auto">
          <a:xfrm flipV="1">
            <a:off x="4151750" y="5280029"/>
            <a:ext cx="690123" cy="57219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Line 28"/>
          <p:cNvSpPr>
            <a:spLocks noChangeShapeType="1"/>
          </p:cNvSpPr>
          <p:nvPr/>
        </p:nvSpPr>
        <p:spPr bwMode="auto">
          <a:xfrm flipV="1">
            <a:off x="4186238" y="5640387"/>
            <a:ext cx="655636" cy="2118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3" name="Line 29"/>
          <p:cNvSpPr>
            <a:spLocks noChangeShapeType="1"/>
          </p:cNvSpPr>
          <p:nvPr/>
        </p:nvSpPr>
        <p:spPr bwMode="auto">
          <a:xfrm flipH="1">
            <a:off x="3505200" y="3886200"/>
            <a:ext cx="1346200" cy="6858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Line 30"/>
          <p:cNvSpPr>
            <a:spLocks noChangeShapeType="1"/>
          </p:cNvSpPr>
          <p:nvPr/>
        </p:nvSpPr>
        <p:spPr bwMode="auto">
          <a:xfrm flipH="1" flipV="1">
            <a:off x="3505201" y="1981201"/>
            <a:ext cx="1522413" cy="866775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5" name="Line 31"/>
          <p:cNvSpPr>
            <a:spLocks noChangeShapeType="1"/>
          </p:cNvSpPr>
          <p:nvPr/>
        </p:nvSpPr>
        <p:spPr bwMode="auto">
          <a:xfrm>
            <a:off x="6858000" y="4267200"/>
            <a:ext cx="609600" cy="1524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6" name="Line 32"/>
          <p:cNvSpPr>
            <a:spLocks noChangeShapeType="1"/>
          </p:cNvSpPr>
          <p:nvPr/>
        </p:nvSpPr>
        <p:spPr bwMode="auto">
          <a:xfrm flipV="1">
            <a:off x="6858000" y="2286000"/>
            <a:ext cx="609600" cy="8382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557" name="Group 33"/>
          <p:cNvGrpSpPr>
            <a:grpSpLocks/>
          </p:cNvGrpSpPr>
          <p:nvPr/>
        </p:nvGrpSpPr>
        <p:grpSpPr bwMode="auto">
          <a:xfrm>
            <a:off x="7467601" y="1575611"/>
            <a:ext cx="1374775" cy="1872442"/>
            <a:chOff x="3796" y="1015"/>
            <a:chExt cx="857" cy="1161"/>
          </a:xfrm>
        </p:grpSpPr>
        <p:sp>
          <p:nvSpPr>
            <p:cNvPr id="22569" name="Rectangle 34"/>
            <p:cNvSpPr>
              <a:spLocks noChangeArrowheads="1"/>
            </p:cNvSpPr>
            <p:nvPr/>
          </p:nvSpPr>
          <p:spPr bwMode="auto">
            <a:xfrm>
              <a:off x="3796" y="1262"/>
              <a:ext cx="857" cy="91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item_key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item_name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brand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type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supplier_key</a:t>
              </a:r>
            </a:p>
          </p:txBody>
        </p:sp>
        <p:sp>
          <p:nvSpPr>
            <p:cNvPr id="22570" name="Text Box 35"/>
            <p:cNvSpPr txBox="1">
              <a:spLocks noChangeArrowheads="1"/>
            </p:cNvSpPr>
            <p:nvPr/>
          </p:nvSpPr>
          <p:spPr bwMode="auto">
            <a:xfrm>
              <a:off x="3796" y="1015"/>
              <a:ext cx="398" cy="24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Times New Roman" panose="02020603050405020304" pitchFamily="18" charset="0"/>
                </a:rPr>
                <a:t>item</a:t>
              </a:r>
            </a:p>
          </p:txBody>
        </p:sp>
      </p:grpSp>
      <p:grpSp>
        <p:nvGrpSpPr>
          <p:cNvPr id="22558" name="Group 36"/>
          <p:cNvGrpSpPr>
            <a:grpSpLocks/>
          </p:cNvGrpSpPr>
          <p:nvPr/>
        </p:nvGrpSpPr>
        <p:grpSpPr bwMode="auto">
          <a:xfrm>
            <a:off x="2203828" y="3953959"/>
            <a:ext cx="1429323" cy="1326071"/>
            <a:chOff x="3894" y="2468"/>
            <a:chExt cx="889" cy="822"/>
          </a:xfrm>
        </p:grpSpPr>
        <p:sp>
          <p:nvSpPr>
            <p:cNvPr id="22567" name="Rectangle 37"/>
            <p:cNvSpPr>
              <a:spLocks noChangeArrowheads="1"/>
            </p:cNvSpPr>
            <p:nvPr/>
          </p:nvSpPr>
          <p:spPr bwMode="auto">
            <a:xfrm>
              <a:off x="3896" y="2716"/>
              <a:ext cx="887" cy="574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branch_key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branch_name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branch_type</a:t>
              </a:r>
            </a:p>
          </p:txBody>
        </p:sp>
        <p:sp>
          <p:nvSpPr>
            <p:cNvPr id="22568" name="Text Box 38"/>
            <p:cNvSpPr txBox="1">
              <a:spLocks noChangeArrowheads="1"/>
            </p:cNvSpPr>
            <p:nvPr/>
          </p:nvSpPr>
          <p:spPr bwMode="auto">
            <a:xfrm>
              <a:off x="3894" y="2468"/>
              <a:ext cx="549" cy="248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Times New Roman" panose="02020603050405020304" pitchFamily="18" charset="0"/>
                </a:rPr>
                <a:t>branch</a:t>
              </a:r>
            </a:p>
          </p:txBody>
        </p:sp>
      </p:grpSp>
      <p:grpSp>
        <p:nvGrpSpPr>
          <p:cNvPr id="22559" name="Group 40"/>
          <p:cNvGrpSpPr>
            <a:grpSpLocks/>
          </p:cNvGrpSpPr>
          <p:nvPr/>
        </p:nvGrpSpPr>
        <p:grpSpPr bwMode="auto">
          <a:xfrm>
            <a:off x="9229848" y="1930080"/>
            <a:ext cx="1438151" cy="1049657"/>
            <a:chOff x="3796" y="795"/>
            <a:chExt cx="896" cy="1232"/>
          </a:xfrm>
        </p:grpSpPr>
        <p:sp>
          <p:nvSpPr>
            <p:cNvPr id="22565" name="Rectangle 41"/>
            <p:cNvSpPr>
              <a:spLocks noChangeArrowheads="1"/>
            </p:cNvSpPr>
            <p:nvPr/>
          </p:nvSpPr>
          <p:spPr bwMode="auto">
            <a:xfrm>
              <a:off x="3796" y="1263"/>
              <a:ext cx="896" cy="76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supplier_key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supplier_type</a:t>
              </a:r>
            </a:p>
          </p:txBody>
        </p:sp>
        <p:sp>
          <p:nvSpPr>
            <p:cNvPr id="22566" name="Text Box 42"/>
            <p:cNvSpPr txBox="1">
              <a:spLocks noChangeArrowheads="1"/>
            </p:cNvSpPr>
            <p:nvPr/>
          </p:nvSpPr>
          <p:spPr bwMode="auto">
            <a:xfrm>
              <a:off x="3796" y="795"/>
              <a:ext cx="628" cy="47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Times New Roman" panose="02020603050405020304" pitchFamily="18" charset="0"/>
                </a:rPr>
                <a:t>supplier</a:t>
              </a:r>
            </a:p>
          </p:txBody>
        </p:sp>
      </p:grpSp>
      <p:sp>
        <p:nvSpPr>
          <p:cNvPr id="22560" name="Line 43"/>
          <p:cNvSpPr>
            <a:spLocks noChangeShapeType="1"/>
          </p:cNvSpPr>
          <p:nvPr/>
        </p:nvSpPr>
        <p:spPr bwMode="auto">
          <a:xfrm flipV="1">
            <a:off x="8686800" y="2667000"/>
            <a:ext cx="533400" cy="5334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561" name="Group 45"/>
          <p:cNvGrpSpPr>
            <a:grpSpLocks/>
          </p:cNvGrpSpPr>
          <p:nvPr/>
        </p:nvGrpSpPr>
        <p:grpSpPr bwMode="auto">
          <a:xfrm>
            <a:off x="9013826" y="4886627"/>
            <a:ext cx="1654175" cy="1485597"/>
            <a:chOff x="684" y="2202"/>
            <a:chExt cx="1565" cy="907"/>
          </a:xfrm>
        </p:grpSpPr>
        <p:sp>
          <p:nvSpPr>
            <p:cNvPr id="22563" name="Rectangle 46"/>
            <p:cNvSpPr>
              <a:spLocks noChangeArrowheads="1"/>
            </p:cNvSpPr>
            <p:nvPr/>
          </p:nvSpPr>
          <p:spPr bwMode="auto">
            <a:xfrm>
              <a:off x="684" y="2450"/>
              <a:ext cx="1565" cy="65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city_key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state_or_province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country</a:t>
              </a:r>
            </a:p>
          </p:txBody>
        </p:sp>
        <p:sp>
          <p:nvSpPr>
            <p:cNvPr id="22564" name="Rectangle 47"/>
            <p:cNvSpPr>
              <a:spLocks noChangeArrowheads="1"/>
            </p:cNvSpPr>
            <p:nvPr/>
          </p:nvSpPr>
          <p:spPr bwMode="auto">
            <a:xfrm>
              <a:off x="684" y="2202"/>
              <a:ext cx="542" cy="24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Times New Roman" panose="02020603050405020304" pitchFamily="18" charset="0"/>
                </a:rPr>
                <a:t>city</a:t>
              </a:r>
            </a:p>
          </p:txBody>
        </p:sp>
      </p:grpSp>
      <p:sp>
        <p:nvSpPr>
          <p:cNvPr id="22562" name="Line 48"/>
          <p:cNvSpPr>
            <a:spLocks noChangeShapeType="1"/>
          </p:cNvSpPr>
          <p:nvPr/>
        </p:nvSpPr>
        <p:spPr bwMode="auto">
          <a:xfrm>
            <a:off x="8382000" y="5029200"/>
            <a:ext cx="685800" cy="4572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6" name="Rectangle 42"/>
          <p:cNvSpPr>
            <a:spLocks noChangeArrowheads="1"/>
          </p:cNvSpPr>
          <p:nvPr/>
        </p:nvSpPr>
        <p:spPr bwMode="auto">
          <a:xfrm>
            <a:off x="8535989" y="2054677"/>
            <a:ext cx="1600200" cy="438912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>
                <a:latin typeface="Times New Roman" panose="02020603050405020304" pitchFamily="18" charset="0"/>
              </a:rPr>
              <a:t>time_key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87" name="Rectangle 43"/>
          <p:cNvSpPr>
            <a:spLocks noChangeArrowheads="1"/>
          </p:cNvSpPr>
          <p:nvPr/>
        </p:nvSpPr>
        <p:spPr bwMode="auto">
          <a:xfrm>
            <a:off x="8535988" y="2506434"/>
            <a:ext cx="1600200" cy="43891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         item_key</a:t>
            </a:r>
          </a:p>
        </p:txBody>
      </p:sp>
      <p:sp>
        <p:nvSpPr>
          <p:cNvPr id="23589" name="Rectangle 45"/>
          <p:cNvSpPr>
            <a:spLocks noChangeArrowheads="1"/>
          </p:cNvSpPr>
          <p:nvPr/>
        </p:nvSpPr>
        <p:spPr bwMode="auto">
          <a:xfrm>
            <a:off x="8535988" y="2952750"/>
            <a:ext cx="1600200" cy="438912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     shipper_key</a:t>
            </a:r>
          </a:p>
        </p:txBody>
      </p:sp>
      <p:sp>
        <p:nvSpPr>
          <p:cNvPr id="23591" name="Rectangle 47"/>
          <p:cNvSpPr>
            <a:spLocks noChangeArrowheads="1"/>
          </p:cNvSpPr>
          <p:nvPr/>
        </p:nvSpPr>
        <p:spPr bwMode="auto">
          <a:xfrm>
            <a:off x="8534400" y="3418114"/>
            <a:ext cx="1600200" cy="43891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  </a:t>
            </a:r>
            <a:r>
              <a:rPr lang="en-US" altLang="en-US" sz="1800" dirty="0" err="1">
                <a:latin typeface="Times New Roman" panose="02020603050405020304" pitchFamily="18" charset="0"/>
              </a:rPr>
              <a:t>from_location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93" name="Rectangle 49"/>
          <p:cNvSpPr>
            <a:spLocks noChangeArrowheads="1"/>
          </p:cNvSpPr>
          <p:nvPr/>
        </p:nvSpPr>
        <p:spPr bwMode="auto">
          <a:xfrm>
            <a:off x="8535988" y="3878034"/>
            <a:ext cx="1600200" cy="43891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      to_location</a:t>
            </a:r>
          </a:p>
        </p:txBody>
      </p:sp>
      <p:sp>
        <p:nvSpPr>
          <p:cNvPr id="23595" name="Rectangle 51"/>
          <p:cNvSpPr>
            <a:spLocks noChangeArrowheads="1"/>
          </p:cNvSpPr>
          <p:nvPr/>
        </p:nvSpPr>
        <p:spPr bwMode="auto">
          <a:xfrm>
            <a:off x="8535988" y="4327524"/>
            <a:ext cx="1600200" cy="43891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     </a:t>
            </a:r>
            <a:r>
              <a:rPr lang="en-US" altLang="en-US" sz="1800" dirty="0" err="1">
                <a:latin typeface="Times New Roman" panose="02020603050405020304" pitchFamily="18" charset="0"/>
              </a:rPr>
              <a:t>dollars_cost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97" name="Rectangle 53"/>
          <p:cNvSpPr>
            <a:spLocks noChangeArrowheads="1"/>
          </p:cNvSpPr>
          <p:nvPr/>
        </p:nvSpPr>
        <p:spPr bwMode="auto">
          <a:xfrm>
            <a:off x="8534400" y="4779055"/>
            <a:ext cx="1600200" cy="43891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>
                <a:latin typeface="Times New Roman" panose="02020603050405020304" pitchFamily="18" charset="0"/>
              </a:rPr>
              <a:t>  </a:t>
            </a:r>
            <a:r>
              <a:rPr lang="en-US" altLang="en-US" sz="1800" dirty="0" err="1" smtClean="0">
                <a:latin typeface="Times New Roman" panose="02020603050405020304" pitchFamily="18" charset="0"/>
              </a:rPr>
              <a:t>units_shipped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70" name="Rectangle 22"/>
          <p:cNvSpPr>
            <a:spLocks noChangeArrowheads="1"/>
          </p:cNvSpPr>
          <p:nvPr/>
        </p:nvSpPr>
        <p:spPr bwMode="auto">
          <a:xfrm>
            <a:off x="4419600" y="4879974"/>
            <a:ext cx="1587500" cy="43891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     </a:t>
            </a:r>
            <a:r>
              <a:rPr lang="en-US" altLang="en-US" sz="1800" dirty="0" err="1">
                <a:latin typeface="Times New Roman" panose="02020603050405020304" pitchFamily="18" charset="0"/>
              </a:rPr>
              <a:t>dollars_sold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68" name="Rectangle 20"/>
          <p:cNvSpPr>
            <a:spLocks noChangeArrowheads="1"/>
          </p:cNvSpPr>
          <p:nvPr/>
        </p:nvSpPr>
        <p:spPr bwMode="auto">
          <a:xfrm>
            <a:off x="4419598" y="4425044"/>
            <a:ext cx="1600200" cy="43891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        </a:t>
            </a:r>
            <a:r>
              <a:rPr lang="en-US" altLang="en-US" sz="1800" dirty="0" err="1">
                <a:latin typeface="Times New Roman" panose="02020603050405020304" pitchFamily="18" charset="0"/>
              </a:rPr>
              <a:t>units_sold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66" name="Rectangle 18"/>
          <p:cNvSpPr>
            <a:spLocks noChangeArrowheads="1"/>
          </p:cNvSpPr>
          <p:nvPr/>
        </p:nvSpPr>
        <p:spPr bwMode="auto">
          <a:xfrm>
            <a:off x="4418012" y="3959866"/>
            <a:ext cx="1593850" cy="43891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    </a:t>
            </a:r>
            <a:r>
              <a:rPr lang="en-US" altLang="en-US" sz="1800" dirty="0" err="1">
                <a:latin typeface="Times New Roman" panose="02020603050405020304" pitchFamily="18" charset="0"/>
              </a:rPr>
              <a:t>location_key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64" name="Rectangle 16"/>
          <p:cNvSpPr>
            <a:spLocks noChangeArrowheads="1"/>
          </p:cNvSpPr>
          <p:nvPr/>
        </p:nvSpPr>
        <p:spPr bwMode="auto">
          <a:xfrm>
            <a:off x="4419600" y="3505200"/>
            <a:ext cx="1600200" cy="438912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      </a:t>
            </a:r>
            <a:r>
              <a:rPr lang="en-US" altLang="en-US" sz="1800" dirty="0" err="1">
                <a:latin typeface="Times New Roman" panose="02020603050405020304" pitchFamily="18" charset="0"/>
              </a:rPr>
              <a:t>branch_key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62" name="Rectangle 14"/>
          <p:cNvSpPr>
            <a:spLocks noChangeArrowheads="1"/>
          </p:cNvSpPr>
          <p:nvPr/>
        </p:nvSpPr>
        <p:spPr bwMode="auto">
          <a:xfrm>
            <a:off x="4419600" y="3054805"/>
            <a:ext cx="1592262" cy="43891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         </a:t>
            </a:r>
            <a:r>
              <a:rPr lang="en-US" altLang="en-US" sz="1800" dirty="0" err="1">
                <a:latin typeface="Times New Roman" panose="02020603050405020304" pitchFamily="18" charset="0"/>
              </a:rPr>
              <a:t>item_key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61" name="Rectangle 13"/>
          <p:cNvSpPr>
            <a:spLocks noChangeArrowheads="1"/>
          </p:cNvSpPr>
          <p:nvPr/>
        </p:nvSpPr>
        <p:spPr bwMode="auto">
          <a:xfrm>
            <a:off x="4418012" y="2591255"/>
            <a:ext cx="1601788" cy="457200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time_key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Fact Constellation: An Example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419600" y="3048000"/>
            <a:ext cx="16002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pSp>
        <p:nvGrpSpPr>
          <p:cNvPr id="23557" name="Group 5"/>
          <p:cNvGrpSpPr>
            <a:grpSpLocks/>
          </p:cNvGrpSpPr>
          <p:nvPr/>
        </p:nvGrpSpPr>
        <p:grpSpPr bwMode="auto">
          <a:xfrm>
            <a:off x="1752600" y="1257920"/>
            <a:ext cx="1639888" cy="1944068"/>
            <a:chOff x="277" y="1188"/>
            <a:chExt cx="1021" cy="1205"/>
          </a:xfrm>
        </p:grpSpPr>
        <p:sp>
          <p:nvSpPr>
            <p:cNvPr id="23617" name="Rectangle 6"/>
            <p:cNvSpPr>
              <a:spLocks noChangeArrowheads="1"/>
            </p:cNvSpPr>
            <p:nvPr/>
          </p:nvSpPr>
          <p:spPr bwMode="auto">
            <a:xfrm>
              <a:off x="277" y="1421"/>
              <a:ext cx="1021" cy="972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time_key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day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day_of_the_week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month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23618" name="Rectangle 7"/>
            <p:cNvSpPr>
              <a:spLocks noChangeArrowheads="1"/>
            </p:cNvSpPr>
            <p:nvPr/>
          </p:nvSpPr>
          <p:spPr bwMode="auto">
            <a:xfrm>
              <a:off x="277" y="1188"/>
              <a:ext cx="374" cy="233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time</a:t>
              </a:r>
            </a:p>
          </p:txBody>
        </p:sp>
      </p:grpSp>
      <p:grpSp>
        <p:nvGrpSpPr>
          <p:cNvPr id="23558" name="Group 8"/>
          <p:cNvGrpSpPr>
            <a:grpSpLocks/>
          </p:cNvGrpSpPr>
          <p:nvPr/>
        </p:nvGrpSpPr>
        <p:grpSpPr bwMode="auto">
          <a:xfrm>
            <a:off x="6629401" y="4072462"/>
            <a:ext cx="1654175" cy="1699684"/>
            <a:chOff x="684" y="2217"/>
            <a:chExt cx="1030" cy="1054"/>
          </a:xfrm>
        </p:grpSpPr>
        <p:sp>
          <p:nvSpPr>
            <p:cNvPr id="23615" name="Rectangle 9"/>
            <p:cNvSpPr>
              <a:spLocks noChangeArrowheads="1"/>
            </p:cNvSpPr>
            <p:nvPr/>
          </p:nvSpPr>
          <p:spPr bwMode="auto">
            <a:xfrm>
              <a:off x="684" y="2450"/>
              <a:ext cx="1030" cy="8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street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province_or_state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country</a:t>
              </a:r>
            </a:p>
          </p:txBody>
        </p:sp>
        <p:sp>
          <p:nvSpPr>
            <p:cNvPr id="23616" name="Rectangle 10"/>
            <p:cNvSpPr>
              <a:spLocks noChangeArrowheads="1"/>
            </p:cNvSpPr>
            <p:nvPr/>
          </p:nvSpPr>
          <p:spPr bwMode="auto">
            <a:xfrm>
              <a:off x="684" y="2217"/>
              <a:ext cx="580" cy="2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location</a:t>
              </a:r>
            </a:p>
          </p:txBody>
        </p:sp>
      </p:grpSp>
      <p:sp>
        <p:nvSpPr>
          <p:cNvPr id="23559" name="Rectangle 11"/>
          <p:cNvSpPr>
            <a:spLocks noChangeArrowheads="1"/>
          </p:cNvSpPr>
          <p:nvPr/>
        </p:nvSpPr>
        <p:spPr bwMode="auto">
          <a:xfrm>
            <a:off x="4267200" y="2133601"/>
            <a:ext cx="1695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Sales Fact Table</a:t>
            </a:r>
          </a:p>
        </p:txBody>
      </p:sp>
      <p:sp>
        <p:nvSpPr>
          <p:cNvPr id="23560" name="Rectangle 12"/>
          <p:cNvSpPr>
            <a:spLocks noChangeArrowheads="1"/>
          </p:cNvSpPr>
          <p:nvPr/>
        </p:nvSpPr>
        <p:spPr bwMode="auto">
          <a:xfrm>
            <a:off x="4419600" y="2590800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63" name="Rectangle 15"/>
          <p:cNvSpPr>
            <a:spLocks noChangeArrowheads="1"/>
          </p:cNvSpPr>
          <p:nvPr/>
        </p:nvSpPr>
        <p:spPr bwMode="auto">
          <a:xfrm>
            <a:off x="4419600" y="3505200"/>
            <a:ext cx="1600200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65" name="Rectangle 17"/>
          <p:cNvSpPr>
            <a:spLocks noChangeArrowheads="1"/>
          </p:cNvSpPr>
          <p:nvPr/>
        </p:nvSpPr>
        <p:spPr bwMode="auto">
          <a:xfrm>
            <a:off x="4419600" y="3962400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67" name="Rectangle 19"/>
          <p:cNvSpPr>
            <a:spLocks noChangeArrowheads="1"/>
          </p:cNvSpPr>
          <p:nvPr/>
        </p:nvSpPr>
        <p:spPr bwMode="auto">
          <a:xfrm>
            <a:off x="4418013" y="4419601"/>
            <a:ext cx="1601788" cy="4556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69" name="Rectangle 21"/>
          <p:cNvSpPr>
            <a:spLocks noChangeArrowheads="1"/>
          </p:cNvSpPr>
          <p:nvPr/>
        </p:nvSpPr>
        <p:spPr bwMode="auto">
          <a:xfrm>
            <a:off x="4418013" y="4876801"/>
            <a:ext cx="1601788" cy="461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71" name="Rectangle 23"/>
          <p:cNvSpPr>
            <a:spLocks noChangeArrowheads="1"/>
          </p:cNvSpPr>
          <p:nvPr/>
        </p:nvSpPr>
        <p:spPr bwMode="auto">
          <a:xfrm>
            <a:off x="4418012" y="5301342"/>
            <a:ext cx="1601789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72" name="Rectangle 24"/>
          <p:cNvSpPr>
            <a:spLocks noChangeArrowheads="1"/>
          </p:cNvSpPr>
          <p:nvPr/>
        </p:nvSpPr>
        <p:spPr bwMode="auto">
          <a:xfrm>
            <a:off x="4423454" y="5320619"/>
            <a:ext cx="1591056" cy="43891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       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Times New Roman" panose="02020603050405020304" pitchFamily="18" charset="0"/>
              </a:rPr>
              <a:t>avg_sales</a:t>
            </a:r>
            <a:endParaRPr lang="en-US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23573" name="Rectangle 25"/>
          <p:cNvSpPr>
            <a:spLocks noChangeArrowheads="1"/>
          </p:cNvSpPr>
          <p:nvPr/>
        </p:nvSpPr>
        <p:spPr bwMode="auto">
          <a:xfrm>
            <a:off x="2819400" y="5715000"/>
            <a:ext cx="1219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Measures</a:t>
            </a:r>
          </a:p>
        </p:txBody>
      </p:sp>
      <p:sp>
        <p:nvSpPr>
          <p:cNvPr id="23574" name="Line 26"/>
          <p:cNvSpPr>
            <a:spLocks noChangeShapeType="1"/>
          </p:cNvSpPr>
          <p:nvPr/>
        </p:nvSpPr>
        <p:spPr bwMode="auto">
          <a:xfrm flipV="1">
            <a:off x="3492498" y="4648200"/>
            <a:ext cx="924455" cy="106045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7"/>
          <p:cNvSpPr>
            <a:spLocks noChangeShapeType="1"/>
          </p:cNvSpPr>
          <p:nvPr/>
        </p:nvSpPr>
        <p:spPr bwMode="auto">
          <a:xfrm flipV="1">
            <a:off x="3498848" y="5165727"/>
            <a:ext cx="912815" cy="5492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8"/>
          <p:cNvSpPr>
            <a:spLocks noChangeShapeType="1"/>
          </p:cNvSpPr>
          <p:nvPr/>
        </p:nvSpPr>
        <p:spPr bwMode="auto">
          <a:xfrm flipV="1">
            <a:off x="3594895" y="5523366"/>
            <a:ext cx="823382" cy="1916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Line 29"/>
          <p:cNvSpPr>
            <a:spLocks noChangeShapeType="1"/>
          </p:cNvSpPr>
          <p:nvPr/>
        </p:nvSpPr>
        <p:spPr bwMode="auto">
          <a:xfrm flipH="1">
            <a:off x="3165475" y="3816351"/>
            <a:ext cx="1193800" cy="73501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Line 30"/>
          <p:cNvSpPr>
            <a:spLocks noChangeShapeType="1"/>
          </p:cNvSpPr>
          <p:nvPr/>
        </p:nvSpPr>
        <p:spPr bwMode="auto">
          <a:xfrm flipH="1" flipV="1">
            <a:off x="3429000" y="2362200"/>
            <a:ext cx="9144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9" name="Line 31"/>
          <p:cNvSpPr>
            <a:spLocks noChangeShapeType="1"/>
          </p:cNvSpPr>
          <p:nvPr/>
        </p:nvSpPr>
        <p:spPr bwMode="auto">
          <a:xfrm>
            <a:off x="6096000" y="4267200"/>
            <a:ext cx="5334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Line 32"/>
          <p:cNvSpPr>
            <a:spLocks noChangeShapeType="1"/>
          </p:cNvSpPr>
          <p:nvPr/>
        </p:nvSpPr>
        <p:spPr bwMode="auto">
          <a:xfrm flipV="1">
            <a:off x="6019800" y="2768210"/>
            <a:ext cx="669924" cy="50045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581" name="Group 33"/>
          <p:cNvGrpSpPr>
            <a:grpSpLocks/>
          </p:cNvGrpSpPr>
          <p:nvPr/>
        </p:nvGrpSpPr>
        <p:grpSpPr bwMode="auto">
          <a:xfrm>
            <a:off x="6705600" y="1533685"/>
            <a:ext cx="1303338" cy="1734979"/>
            <a:chOff x="3796" y="1008"/>
            <a:chExt cx="812" cy="1075"/>
          </a:xfrm>
        </p:grpSpPr>
        <p:sp>
          <p:nvSpPr>
            <p:cNvPr id="23613" name="Rectangle 34"/>
            <p:cNvSpPr>
              <a:spLocks noChangeArrowheads="1"/>
            </p:cNvSpPr>
            <p:nvPr/>
          </p:nvSpPr>
          <p:spPr bwMode="auto">
            <a:xfrm>
              <a:off x="3796" y="1262"/>
              <a:ext cx="812" cy="82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 err="1">
                  <a:latin typeface="Times New Roman" panose="02020603050405020304" pitchFamily="18" charset="0"/>
                </a:rPr>
                <a:t>item_key</a:t>
              </a:r>
              <a:endParaRPr lang="en-US" altLang="en-US" sz="16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 err="1">
                  <a:latin typeface="Times New Roman" panose="02020603050405020304" pitchFamily="18" charset="0"/>
                </a:rPr>
                <a:t>item_name</a:t>
              </a:r>
              <a:endParaRPr lang="en-US" altLang="en-US" sz="1600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brand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latin typeface="Times New Roman" panose="02020603050405020304" pitchFamily="18" charset="0"/>
                </a:rPr>
                <a:t>type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 err="1">
                  <a:latin typeface="Times New Roman" panose="02020603050405020304" pitchFamily="18" charset="0"/>
                </a:rPr>
                <a:t>supplier_type</a:t>
              </a:r>
              <a:endParaRPr lang="en-US" altLang="en-US" sz="1600" dirty="0">
                <a:latin typeface="Times New Roman" panose="02020603050405020304" pitchFamily="18" charset="0"/>
              </a:endParaRPr>
            </a:p>
          </p:txBody>
        </p:sp>
        <p:sp>
          <p:nvSpPr>
            <p:cNvPr id="23614" name="Text Box 35"/>
            <p:cNvSpPr txBox="1">
              <a:spLocks noChangeArrowheads="1"/>
            </p:cNvSpPr>
            <p:nvPr/>
          </p:nvSpPr>
          <p:spPr bwMode="auto">
            <a:xfrm>
              <a:off x="3796" y="1008"/>
              <a:ext cx="401" cy="25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Times New Roman" panose="02020603050405020304" pitchFamily="18" charset="0"/>
                </a:rPr>
                <a:t>item</a:t>
              </a:r>
            </a:p>
          </p:txBody>
        </p:sp>
      </p:grpSp>
      <p:grpSp>
        <p:nvGrpSpPr>
          <p:cNvPr id="23582" name="Group 36"/>
          <p:cNvGrpSpPr>
            <a:grpSpLocks/>
          </p:cNvGrpSpPr>
          <p:nvPr/>
        </p:nvGrpSpPr>
        <p:grpSpPr bwMode="auto">
          <a:xfrm>
            <a:off x="1827191" y="3976930"/>
            <a:ext cx="1292245" cy="1215781"/>
            <a:chOff x="3895" y="2481"/>
            <a:chExt cx="804" cy="753"/>
          </a:xfrm>
        </p:grpSpPr>
        <p:sp>
          <p:nvSpPr>
            <p:cNvPr id="23611" name="Rectangle 37"/>
            <p:cNvSpPr>
              <a:spLocks noChangeArrowheads="1"/>
            </p:cNvSpPr>
            <p:nvPr/>
          </p:nvSpPr>
          <p:spPr bwMode="auto">
            <a:xfrm>
              <a:off x="3896" y="2716"/>
              <a:ext cx="803" cy="518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branch_key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branch_name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branch_type</a:t>
              </a:r>
            </a:p>
          </p:txBody>
        </p:sp>
        <p:sp>
          <p:nvSpPr>
            <p:cNvPr id="23612" name="Text Box 38"/>
            <p:cNvSpPr txBox="1">
              <a:spLocks noChangeArrowheads="1"/>
            </p:cNvSpPr>
            <p:nvPr/>
          </p:nvSpPr>
          <p:spPr bwMode="auto">
            <a:xfrm>
              <a:off x="3895" y="2481"/>
              <a:ext cx="507" cy="233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branch</a:t>
              </a:r>
            </a:p>
          </p:txBody>
        </p:sp>
      </p:grpSp>
      <p:sp>
        <p:nvSpPr>
          <p:cNvPr id="23583" name="Rectangle 39"/>
          <p:cNvSpPr>
            <a:spLocks noChangeArrowheads="1"/>
          </p:cNvSpPr>
          <p:nvPr/>
        </p:nvSpPr>
        <p:spPr bwMode="auto">
          <a:xfrm>
            <a:off x="8535989" y="2495550"/>
            <a:ext cx="160020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84" name="Rectangle 40"/>
          <p:cNvSpPr>
            <a:spLocks noChangeArrowheads="1"/>
          </p:cNvSpPr>
          <p:nvPr/>
        </p:nvSpPr>
        <p:spPr bwMode="auto">
          <a:xfrm>
            <a:off x="8383588" y="1581151"/>
            <a:ext cx="203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Shipping Fact Table</a:t>
            </a:r>
          </a:p>
        </p:txBody>
      </p:sp>
      <p:sp>
        <p:nvSpPr>
          <p:cNvPr id="23585" name="Rectangle 41"/>
          <p:cNvSpPr>
            <a:spLocks noChangeArrowheads="1"/>
          </p:cNvSpPr>
          <p:nvPr/>
        </p:nvSpPr>
        <p:spPr bwMode="auto">
          <a:xfrm>
            <a:off x="8535988" y="2038350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88" name="Rectangle 44"/>
          <p:cNvSpPr>
            <a:spLocks noChangeArrowheads="1"/>
          </p:cNvSpPr>
          <p:nvPr/>
        </p:nvSpPr>
        <p:spPr bwMode="auto">
          <a:xfrm>
            <a:off x="8535988" y="2952750"/>
            <a:ext cx="1600200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90" name="Rectangle 46"/>
          <p:cNvSpPr>
            <a:spLocks noChangeArrowheads="1"/>
          </p:cNvSpPr>
          <p:nvPr/>
        </p:nvSpPr>
        <p:spPr bwMode="auto">
          <a:xfrm>
            <a:off x="8535988" y="3404507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92" name="Rectangle 48"/>
          <p:cNvSpPr>
            <a:spLocks noChangeArrowheads="1"/>
          </p:cNvSpPr>
          <p:nvPr/>
        </p:nvSpPr>
        <p:spPr bwMode="auto">
          <a:xfrm>
            <a:off x="8534400" y="3856265"/>
            <a:ext cx="1601789" cy="4556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94" name="Rectangle 50"/>
          <p:cNvSpPr>
            <a:spLocks noChangeArrowheads="1"/>
          </p:cNvSpPr>
          <p:nvPr/>
        </p:nvSpPr>
        <p:spPr bwMode="auto">
          <a:xfrm>
            <a:off x="8534400" y="4309608"/>
            <a:ext cx="1601789" cy="461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96" name="Rectangle 52"/>
          <p:cNvSpPr>
            <a:spLocks noChangeArrowheads="1"/>
          </p:cNvSpPr>
          <p:nvPr/>
        </p:nvSpPr>
        <p:spPr bwMode="auto">
          <a:xfrm>
            <a:off x="8534399" y="4812030"/>
            <a:ext cx="1601790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3598" name="Line 55"/>
          <p:cNvSpPr>
            <a:spLocks noChangeShapeType="1"/>
          </p:cNvSpPr>
          <p:nvPr/>
        </p:nvSpPr>
        <p:spPr bwMode="auto">
          <a:xfrm flipH="1" flipV="1">
            <a:off x="8153400" y="1524000"/>
            <a:ext cx="381000" cy="685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599" name="Line 56"/>
          <p:cNvSpPr>
            <a:spLocks noChangeShapeType="1"/>
          </p:cNvSpPr>
          <p:nvPr/>
        </p:nvSpPr>
        <p:spPr bwMode="auto">
          <a:xfrm flipH="1">
            <a:off x="4267200" y="1524000"/>
            <a:ext cx="38862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00" name="Line 57"/>
          <p:cNvSpPr>
            <a:spLocks noChangeShapeType="1"/>
          </p:cNvSpPr>
          <p:nvPr/>
        </p:nvSpPr>
        <p:spPr bwMode="auto">
          <a:xfrm flipH="1">
            <a:off x="3429000" y="1524000"/>
            <a:ext cx="9144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01" name="Line 58"/>
          <p:cNvSpPr>
            <a:spLocks noChangeShapeType="1"/>
          </p:cNvSpPr>
          <p:nvPr/>
        </p:nvSpPr>
        <p:spPr bwMode="auto">
          <a:xfrm flipH="1" flipV="1">
            <a:off x="8001000" y="2286000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02" name="Line 59"/>
          <p:cNvSpPr>
            <a:spLocks noChangeShapeType="1"/>
          </p:cNvSpPr>
          <p:nvPr/>
        </p:nvSpPr>
        <p:spPr bwMode="auto">
          <a:xfrm flipH="1">
            <a:off x="7772400" y="3657600"/>
            <a:ext cx="685800" cy="7620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03" name="Line 60"/>
          <p:cNvSpPr>
            <a:spLocks noChangeShapeType="1"/>
          </p:cNvSpPr>
          <p:nvPr/>
        </p:nvSpPr>
        <p:spPr bwMode="auto">
          <a:xfrm flipH="1">
            <a:off x="8001000" y="4191000"/>
            <a:ext cx="457200" cy="228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04" name="Line 61"/>
          <p:cNvSpPr>
            <a:spLocks noChangeShapeType="1"/>
          </p:cNvSpPr>
          <p:nvPr/>
        </p:nvSpPr>
        <p:spPr bwMode="auto">
          <a:xfrm>
            <a:off x="10515600" y="3200400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3605" name="Group 63"/>
          <p:cNvGrpSpPr>
            <a:grpSpLocks/>
          </p:cNvGrpSpPr>
          <p:nvPr/>
        </p:nvGrpSpPr>
        <p:grpSpPr bwMode="auto">
          <a:xfrm>
            <a:off x="9144105" y="5424756"/>
            <a:ext cx="1336570" cy="1458647"/>
            <a:chOff x="3896" y="2481"/>
            <a:chExt cx="831" cy="902"/>
          </a:xfrm>
        </p:grpSpPr>
        <p:sp>
          <p:nvSpPr>
            <p:cNvPr id="23609" name="Rectangle 64"/>
            <p:cNvSpPr>
              <a:spLocks noChangeArrowheads="1"/>
            </p:cNvSpPr>
            <p:nvPr/>
          </p:nvSpPr>
          <p:spPr bwMode="auto">
            <a:xfrm>
              <a:off x="3896" y="2715"/>
              <a:ext cx="831" cy="668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shipper_key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shipper_name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Times New Roman" panose="02020603050405020304" pitchFamily="18" charset="0"/>
                </a:rPr>
                <a:t>shipper_type</a:t>
              </a:r>
            </a:p>
          </p:txBody>
        </p:sp>
        <p:sp>
          <p:nvSpPr>
            <p:cNvPr id="23610" name="Text Box 65"/>
            <p:cNvSpPr txBox="1">
              <a:spLocks noChangeArrowheads="1"/>
            </p:cNvSpPr>
            <p:nvPr/>
          </p:nvSpPr>
          <p:spPr bwMode="auto">
            <a:xfrm>
              <a:off x="3897" y="2481"/>
              <a:ext cx="539" cy="233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</a:rPr>
                <a:t>shipper</a:t>
              </a:r>
            </a:p>
          </p:txBody>
        </p:sp>
      </p:grpSp>
      <p:sp>
        <p:nvSpPr>
          <p:cNvPr id="23606" name="Line 66"/>
          <p:cNvSpPr>
            <a:spLocks noChangeShapeType="1"/>
          </p:cNvSpPr>
          <p:nvPr/>
        </p:nvSpPr>
        <p:spPr bwMode="auto">
          <a:xfrm flipH="1">
            <a:off x="10134600" y="4800600"/>
            <a:ext cx="381000" cy="1066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07" name="Line 67"/>
          <p:cNvSpPr>
            <a:spLocks noChangeShapeType="1"/>
          </p:cNvSpPr>
          <p:nvPr/>
        </p:nvSpPr>
        <p:spPr bwMode="auto">
          <a:xfrm>
            <a:off x="10134600" y="3200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608" name="Line 68"/>
          <p:cNvSpPr>
            <a:spLocks noChangeShapeType="1"/>
          </p:cNvSpPr>
          <p:nvPr/>
        </p:nvSpPr>
        <p:spPr bwMode="auto">
          <a:xfrm flipH="1" flipV="1">
            <a:off x="7391400" y="5791200"/>
            <a:ext cx="1752600" cy="685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A Concept Hierarchy for a Dimension (location)</a:t>
            </a: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6400801" y="1447800"/>
            <a:ext cx="48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all</a:t>
            </a:r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4876801" y="2438400"/>
            <a:ext cx="106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Europe</a:t>
            </a:r>
          </a:p>
        </p:txBody>
      </p:sp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7924800" y="2438400"/>
            <a:ext cx="2095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North_America</a:t>
            </a: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9553576" y="3505200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Mexico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>
            <a:off x="7467601" y="3505200"/>
            <a:ext cx="1096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Canada</a:t>
            </a:r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5751514" y="3505200"/>
            <a:ext cx="877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Spain</a:t>
            </a:r>
          </a:p>
        </p:txBody>
      </p:sp>
      <p:sp>
        <p:nvSpPr>
          <p:cNvPr id="24586" name="Text Box 9"/>
          <p:cNvSpPr txBox="1">
            <a:spLocks noChangeArrowheads="1"/>
          </p:cNvSpPr>
          <p:nvPr/>
        </p:nvSpPr>
        <p:spPr bwMode="auto">
          <a:xfrm>
            <a:off x="3733801" y="3505200"/>
            <a:ext cx="1317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Germany</a:t>
            </a:r>
          </a:p>
        </p:txBody>
      </p:sp>
      <p:sp>
        <p:nvSpPr>
          <p:cNvPr id="24587" name="Text Box 10"/>
          <p:cNvSpPr txBox="1">
            <a:spLocks noChangeArrowheads="1"/>
          </p:cNvSpPr>
          <p:nvPr/>
        </p:nvSpPr>
        <p:spPr bwMode="auto">
          <a:xfrm>
            <a:off x="6400801" y="4572000"/>
            <a:ext cx="152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Vancouver</a:t>
            </a:r>
          </a:p>
        </p:txBody>
      </p:sp>
      <p:sp>
        <p:nvSpPr>
          <p:cNvPr id="24588" name="Text Box 11"/>
          <p:cNvSpPr txBox="1">
            <a:spLocks noChangeArrowheads="1"/>
          </p:cNvSpPr>
          <p:nvPr/>
        </p:nvSpPr>
        <p:spPr bwMode="auto">
          <a:xfrm>
            <a:off x="7543800" y="5562600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M. Wind</a:t>
            </a:r>
          </a:p>
        </p:txBody>
      </p:sp>
      <p:sp>
        <p:nvSpPr>
          <p:cNvPr id="24589" name="Text Box 12"/>
          <p:cNvSpPr txBox="1">
            <a:spLocks noChangeArrowheads="1"/>
          </p:cNvSpPr>
          <p:nvPr/>
        </p:nvSpPr>
        <p:spPr bwMode="auto">
          <a:xfrm>
            <a:off x="5715001" y="5562600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L. Chan</a:t>
            </a:r>
          </a:p>
        </p:txBody>
      </p:sp>
      <p:sp>
        <p:nvSpPr>
          <p:cNvPr id="24590" name="Text Box 13"/>
          <p:cNvSpPr txBox="1">
            <a:spLocks noChangeArrowheads="1"/>
          </p:cNvSpPr>
          <p:nvPr/>
        </p:nvSpPr>
        <p:spPr bwMode="auto">
          <a:xfrm>
            <a:off x="6858000" y="24384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...</a:t>
            </a:r>
          </a:p>
        </p:txBody>
      </p:sp>
      <p:sp>
        <p:nvSpPr>
          <p:cNvPr id="24591" name="Text Box 14"/>
          <p:cNvSpPr txBox="1">
            <a:spLocks noChangeArrowheads="1"/>
          </p:cNvSpPr>
          <p:nvPr/>
        </p:nvSpPr>
        <p:spPr bwMode="auto">
          <a:xfrm>
            <a:off x="8915400" y="35052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...</a:t>
            </a:r>
          </a:p>
        </p:txBody>
      </p:sp>
      <p:sp>
        <p:nvSpPr>
          <p:cNvPr id="24592" name="Text Box 15"/>
          <p:cNvSpPr txBox="1">
            <a:spLocks noChangeArrowheads="1"/>
          </p:cNvSpPr>
          <p:nvPr/>
        </p:nvSpPr>
        <p:spPr bwMode="auto">
          <a:xfrm>
            <a:off x="5181600" y="35052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...</a:t>
            </a:r>
          </a:p>
        </p:txBody>
      </p:sp>
      <p:sp>
        <p:nvSpPr>
          <p:cNvPr id="24593" name="Text Box 16"/>
          <p:cNvSpPr txBox="1">
            <a:spLocks noChangeArrowheads="1"/>
          </p:cNvSpPr>
          <p:nvPr/>
        </p:nvSpPr>
        <p:spPr bwMode="auto">
          <a:xfrm>
            <a:off x="4953000" y="46482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...</a:t>
            </a:r>
          </a:p>
        </p:txBody>
      </p:sp>
      <p:sp>
        <p:nvSpPr>
          <p:cNvPr id="24594" name="Text Box 17"/>
          <p:cNvSpPr txBox="1">
            <a:spLocks noChangeArrowheads="1"/>
          </p:cNvSpPr>
          <p:nvPr/>
        </p:nvSpPr>
        <p:spPr bwMode="auto">
          <a:xfrm>
            <a:off x="8001000" y="45720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...</a:t>
            </a:r>
          </a:p>
        </p:txBody>
      </p:sp>
      <p:sp>
        <p:nvSpPr>
          <p:cNvPr id="24595" name="Text Box 18"/>
          <p:cNvSpPr txBox="1">
            <a:spLocks noChangeArrowheads="1"/>
          </p:cNvSpPr>
          <p:nvPr/>
        </p:nvSpPr>
        <p:spPr bwMode="auto">
          <a:xfrm>
            <a:off x="7010400" y="55626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...</a:t>
            </a:r>
          </a:p>
        </p:txBody>
      </p:sp>
      <p:sp>
        <p:nvSpPr>
          <p:cNvPr id="24596" name="Line 19"/>
          <p:cNvSpPr>
            <a:spLocks noChangeShapeType="1"/>
          </p:cNvSpPr>
          <p:nvPr/>
        </p:nvSpPr>
        <p:spPr bwMode="auto">
          <a:xfrm flipH="1">
            <a:off x="5410200" y="1828800"/>
            <a:ext cx="1219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0"/>
          <p:cNvSpPr>
            <a:spLocks noChangeShapeType="1"/>
          </p:cNvSpPr>
          <p:nvPr/>
        </p:nvSpPr>
        <p:spPr bwMode="auto">
          <a:xfrm>
            <a:off x="6629400" y="1828800"/>
            <a:ext cx="2209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1"/>
          <p:cNvSpPr>
            <a:spLocks noChangeShapeType="1"/>
          </p:cNvSpPr>
          <p:nvPr/>
        </p:nvSpPr>
        <p:spPr bwMode="auto">
          <a:xfrm flipH="1">
            <a:off x="4343400" y="28194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2"/>
          <p:cNvSpPr>
            <a:spLocks noChangeShapeType="1"/>
          </p:cNvSpPr>
          <p:nvPr/>
        </p:nvSpPr>
        <p:spPr bwMode="auto">
          <a:xfrm>
            <a:off x="5334000" y="2819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Line 23"/>
          <p:cNvSpPr>
            <a:spLocks noChangeShapeType="1"/>
          </p:cNvSpPr>
          <p:nvPr/>
        </p:nvSpPr>
        <p:spPr bwMode="auto">
          <a:xfrm flipH="1">
            <a:off x="8001000" y="281940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1" name="Line 24"/>
          <p:cNvSpPr>
            <a:spLocks noChangeShapeType="1"/>
          </p:cNvSpPr>
          <p:nvPr/>
        </p:nvSpPr>
        <p:spPr bwMode="auto">
          <a:xfrm>
            <a:off x="8991600" y="2819400"/>
            <a:ext cx="1143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Line 25"/>
          <p:cNvSpPr>
            <a:spLocks noChangeShapeType="1"/>
          </p:cNvSpPr>
          <p:nvPr/>
        </p:nvSpPr>
        <p:spPr bwMode="auto">
          <a:xfrm flipH="1">
            <a:off x="3886200" y="388620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3" name="Line 26"/>
          <p:cNvSpPr>
            <a:spLocks noChangeShapeType="1"/>
          </p:cNvSpPr>
          <p:nvPr/>
        </p:nvSpPr>
        <p:spPr bwMode="auto">
          <a:xfrm>
            <a:off x="4419600" y="388620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Line 27"/>
          <p:cNvSpPr>
            <a:spLocks noChangeShapeType="1"/>
          </p:cNvSpPr>
          <p:nvPr/>
        </p:nvSpPr>
        <p:spPr bwMode="auto">
          <a:xfrm flipH="1">
            <a:off x="5715000" y="3886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5" name="Line 28"/>
          <p:cNvSpPr>
            <a:spLocks noChangeShapeType="1"/>
          </p:cNvSpPr>
          <p:nvPr/>
        </p:nvSpPr>
        <p:spPr bwMode="auto">
          <a:xfrm>
            <a:off x="6096000" y="3886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Line 29"/>
          <p:cNvSpPr>
            <a:spLocks noChangeShapeType="1"/>
          </p:cNvSpPr>
          <p:nvPr/>
        </p:nvSpPr>
        <p:spPr bwMode="auto">
          <a:xfrm flipH="1">
            <a:off x="9753600" y="3886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7" name="Line 30"/>
          <p:cNvSpPr>
            <a:spLocks noChangeShapeType="1"/>
          </p:cNvSpPr>
          <p:nvPr/>
        </p:nvSpPr>
        <p:spPr bwMode="auto">
          <a:xfrm>
            <a:off x="10134600" y="3886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31"/>
          <p:cNvSpPr>
            <a:spLocks noChangeShapeType="1"/>
          </p:cNvSpPr>
          <p:nvPr/>
        </p:nvSpPr>
        <p:spPr bwMode="auto">
          <a:xfrm flipH="1">
            <a:off x="3581400" y="51054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Line 32"/>
          <p:cNvSpPr>
            <a:spLocks noChangeShapeType="1"/>
          </p:cNvSpPr>
          <p:nvPr/>
        </p:nvSpPr>
        <p:spPr bwMode="auto">
          <a:xfrm>
            <a:off x="3962400" y="51054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Line 33"/>
          <p:cNvSpPr>
            <a:spLocks noChangeShapeType="1"/>
          </p:cNvSpPr>
          <p:nvPr/>
        </p:nvSpPr>
        <p:spPr bwMode="auto">
          <a:xfrm flipH="1">
            <a:off x="6400800" y="495300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Line 34"/>
          <p:cNvSpPr>
            <a:spLocks noChangeShapeType="1"/>
          </p:cNvSpPr>
          <p:nvPr/>
        </p:nvSpPr>
        <p:spPr bwMode="auto">
          <a:xfrm>
            <a:off x="7086600" y="495300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Text Box 35"/>
          <p:cNvSpPr txBox="1">
            <a:spLocks noChangeArrowheads="1"/>
          </p:cNvSpPr>
          <p:nvPr/>
        </p:nvSpPr>
        <p:spPr bwMode="auto">
          <a:xfrm>
            <a:off x="1828801" y="1524000"/>
            <a:ext cx="48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all</a:t>
            </a:r>
          </a:p>
        </p:txBody>
      </p:sp>
      <p:sp>
        <p:nvSpPr>
          <p:cNvPr id="24613" name="Text Box 36"/>
          <p:cNvSpPr txBox="1">
            <a:spLocks noChangeArrowheads="1"/>
          </p:cNvSpPr>
          <p:nvPr/>
        </p:nvSpPr>
        <p:spPr bwMode="auto">
          <a:xfrm>
            <a:off x="1752601" y="2514600"/>
            <a:ext cx="96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region</a:t>
            </a:r>
          </a:p>
        </p:txBody>
      </p:sp>
      <p:sp>
        <p:nvSpPr>
          <p:cNvPr id="24614" name="Text Box 37"/>
          <p:cNvSpPr txBox="1">
            <a:spLocks noChangeArrowheads="1"/>
          </p:cNvSpPr>
          <p:nvPr/>
        </p:nvSpPr>
        <p:spPr bwMode="auto">
          <a:xfrm>
            <a:off x="1828801" y="5638800"/>
            <a:ext cx="893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office</a:t>
            </a:r>
          </a:p>
        </p:txBody>
      </p:sp>
      <p:sp>
        <p:nvSpPr>
          <p:cNvPr id="24615" name="Line 38"/>
          <p:cNvSpPr>
            <a:spLocks noChangeShapeType="1"/>
          </p:cNvSpPr>
          <p:nvPr/>
        </p:nvSpPr>
        <p:spPr bwMode="auto">
          <a:xfrm flipH="1">
            <a:off x="8839200" y="5029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Line 39"/>
          <p:cNvSpPr>
            <a:spLocks noChangeShapeType="1"/>
          </p:cNvSpPr>
          <p:nvPr/>
        </p:nvSpPr>
        <p:spPr bwMode="auto">
          <a:xfrm>
            <a:off x="9220200" y="5029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Line 40"/>
          <p:cNvSpPr>
            <a:spLocks noChangeShapeType="1"/>
          </p:cNvSpPr>
          <p:nvPr/>
        </p:nvSpPr>
        <p:spPr bwMode="auto">
          <a:xfrm flipH="1">
            <a:off x="7162800" y="3886200"/>
            <a:ext cx="762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8" name="Line 41"/>
          <p:cNvSpPr>
            <a:spLocks noChangeShapeType="1"/>
          </p:cNvSpPr>
          <p:nvPr/>
        </p:nvSpPr>
        <p:spPr bwMode="auto">
          <a:xfrm>
            <a:off x="7924800" y="3886200"/>
            <a:ext cx="1066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9" name="Text Box 42"/>
          <p:cNvSpPr txBox="1">
            <a:spLocks noChangeArrowheads="1"/>
          </p:cNvSpPr>
          <p:nvPr/>
        </p:nvSpPr>
        <p:spPr bwMode="auto">
          <a:xfrm>
            <a:off x="1752601" y="3581400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country</a:t>
            </a:r>
          </a:p>
        </p:txBody>
      </p:sp>
      <p:sp>
        <p:nvSpPr>
          <p:cNvPr id="24620" name="Line 43"/>
          <p:cNvSpPr>
            <a:spLocks noChangeShapeType="1"/>
          </p:cNvSpPr>
          <p:nvPr/>
        </p:nvSpPr>
        <p:spPr bwMode="auto">
          <a:xfrm>
            <a:off x="2133600" y="19050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Line 44"/>
          <p:cNvSpPr>
            <a:spLocks noChangeShapeType="1"/>
          </p:cNvSpPr>
          <p:nvPr/>
        </p:nvSpPr>
        <p:spPr bwMode="auto">
          <a:xfrm>
            <a:off x="2133600" y="29718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Line 45"/>
          <p:cNvSpPr>
            <a:spLocks noChangeShapeType="1"/>
          </p:cNvSpPr>
          <p:nvPr/>
        </p:nvSpPr>
        <p:spPr bwMode="auto">
          <a:xfrm>
            <a:off x="2133600" y="3962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Line 46"/>
          <p:cNvSpPr>
            <a:spLocks noChangeShapeType="1"/>
          </p:cNvSpPr>
          <p:nvPr/>
        </p:nvSpPr>
        <p:spPr bwMode="auto">
          <a:xfrm>
            <a:off x="2133600" y="5029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Text Box 47"/>
          <p:cNvSpPr txBox="1">
            <a:spLocks noChangeArrowheads="1"/>
          </p:cNvSpPr>
          <p:nvPr/>
        </p:nvSpPr>
        <p:spPr bwMode="auto">
          <a:xfrm>
            <a:off x="8610601" y="4648200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Toronto</a:t>
            </a:r>
          </a:p>
        </p:txBody>
      </p:sp>
      <p:sp>
        <p:nvSpPr>
          <p:cNvPr id="24625" name="Text Box 48"/>
          <p:cNvSpPr txBox="1">
            <a:spLocks noChangeArrowheads="1"/>
          </p:cNvSpPr>
          <p:nvPr/>
        </p:nvSpPr>
        <p:spPr bwMode="auto">
          <a:xfrm>
            <a:off x="3352800" y="4648200"/>
            <a:ext cx="1335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Frankfurt</a:t>
            </a:r>
          </a:p>
        </p:txBody>
      </p:sp>
      <p:sp>
        <p:nvSpPr>
          <p:cNvPr id="24626" name="Text Box 49"/>
          <p:cNvSpPr txBox="1">
            <a:spLocks noChangeArrowheads="1"/>
          </p:cNvSpPr>
          <p:nvPr/>
        </p:nvSpPr>
        <p:spPr bwMode="auto">
          <a:xfrm>
            <a:off x="1828801" y="4648200"/>
            <a:ext cx="639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18965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Cube Measures: Three Categories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Distributive: if the result derived by applying the function to n aggregate values is the same as that derived by applying the function on all the data without partitioning</a:t>
            </a:r>
          </a:p>
          <a:p>
            <a:pPr lvl="2"/>
            <a:r>
              <a:rPr lang="en-US" altLang="en-US" dirty="0"/>
              <a:t>E.g., count(), sum(), min(), max()</a:t>
            </a:r>
          </a:p>
          <a:p>
            <a:r>
              <a:rPr lang="en-US" altLang="en-US" dirty="0"/>
              <a:t>Algebraic: if it can be computed by an algebraic function with M arguments (where M is a bounded integer), each of which is obtained by applying a distributive aggregate function</a:t>
            </a:r>
          </a:p>
          <a:p>
            <a:pPr lvl="2"/>
            <a:r>
              <a:rPr lang="en-US" altLang="en-US" dirty="0" err="1"/>
              <a:t>avg</a:t>
            </a:r>
            <a:r>
              <a:rPr lang="en-US" altLang="en-US" dirty="0"/>
              <a:t>(x) = sum(x) / count(x)</a:t>
            </a:r>
          </a:p>
          <a:p>
            <a:pPr lvl="2"/>
            <a:r>
              <a:rPr lang="en-US" altLang="en-US" dirty="0"/>
              <a:t>Is </a:t>
            </a:r>
            <a:r>
              <a:rPr lang="en-US" altLang="en-US" dirty="0" err="1"/>
              <a:t>min_N</a:t>
            </a:r>
            <a:r>
              <a:rPr lang="en-US" altLang="en-US" dirty="0"/>
              <a:t>() an algebraic measure?   How about </a:t>
            </a:r>
            <a:r>
              <a:rPr lang="en-US" altLang="en-US" dirty="0" err="1"/>
              <a:t>standard_deviation</a:t>
            </a:r>
            <a:r>
              <a:rPr lang="en-US" altLang="en-US" dirty="0"/>
              <a:t>()?</a:t>
            </a:r>
          </a:p>
          <a:p>
            <a:r>
              <a:rPr lang="en-US" altLang="en-US" dirty="0"/>
              <a:t>Holistic: if there is no constant bound on the storage size needed to describe a </a:t>
            </a:r>
            <a:r>
              <a:rPr lang="en-US" altLang="en-US" dirty="0" err="1"/>
              <a:t>subaggregate</a:t>
            </a:r>
            <a:r>
              <a:rPr lang="en-US" altLang="en-US" dirty="0"/>
              <a:t>.  </a:t>
            </a:r>
          </a:p>
          <a:p>
            <a:pPr lvl="2"/>
            <a:r>
              <a:rPr lang="en-US" altLang="en-US" dirty="0"/>
              <a:t>E.g., median(), mode(), rank()</a:t>
            </a:r>
          </a:p>
        </p:txBody>
      </p:sp>
    </p:spTree>
    <p:extLst>
      <p:ext uri="{BB962C8B-B14F-4D97-AF65-F5344CB8AC3E}">
        <p14:creationId xmlns:p14="http://schemas.microsoft.com/office/powerpoint/2010/main" val="288721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Multidimensional Data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Sales volume as a function of product, month, and region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30946" y="2519984"/>
            <a:ext cx="3964954" cy="3799231"/>
            <a:chOff x="2207246" y="2667002"/>
            <a:chExt cx="3964954" cy="3799231"/>
          </a:xfrm>
        </p:grpSpPr>
        <p:sp>
          <p:nvSpPr>
            <p:cNvPr id="27653" name="AutoShape 4"/>
            <p:cNvSpPr>
              <a:spLocks noChangeArrowheads="1"/>
            </p:cNvSpPr>
            <p:nvPr/>
          </p:nvSpPr>
          <p:spPr bwMode="auto">
            <a:xfrm>
              <a:off x="2901950" y="3130550"/>
              <a:ext cx="3263900" cy="2882900"/>
            </a:xfrm>
            <a:prstGeom prst="cube">
              <a:avLst>
                <a:gd name="adj" fmla="val 2499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7654" name="Line 5"/>
            <p:cNvSpPr>
              <a:spLocks noChangeShapeType="1"/>
            </p:cNvSpPr>
            <p:nvPr/>
          </p:nvSpPr>
          <p:spPr bwMode="auto">
            <a:xfrm>
              <a:off x="2895600" y="41910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Line 6"/>
            <p:cNvSpPr>
              <a:spLocks noChangeShapeType="1"/>
            </p:cNvSpPr>
            <p:nvPr/>
          </p:nvSpPr>
          <p:spPr bwMode="auto">
            <a:xfrm>
              <a:off x="2886075" y="44958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Line 7"/>
            <p:cNvSpPr>
              <a:spLocks noChangeShapeType="1"/>
            </p:cNvSpPr>
            <p:nvPr/>
          </p:nvSpPr>
          <p:spPr bwMode="auto">
            <a:xfrm>
              <a:off x="2895600" y="48768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Line 8"/>
            <p:cNvSpPr>
              <a:spLocks noChangeShapeType="1"/>
            </p:cNvSpPr>
            <p:nvPr/>
          </p:nvSpPr>
          <p:spPr bwMode="auto">
            <a:xfrm>
              <a:off x="2895600" y="51816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Line 9"/>
            <p:cNvSpPr>
              <a:spLocks noChangeShapeType="1"/>
            </p:cNvSpPr>
            <p:nvPr/>
          </p:nvSpPr>
          <p:spPr bwMode="auto">
            <a:xfrm>
              <a:off x="2895600" y="54864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Line 10"/>
            <p:cNvSpPr>
              <a:spLocks noChangeShapeType="1"/>
            </p:cNvSpPr>
            <p:nvPr/>
          </p:nvSpPr>
          <p:spPr bwMode="auto">
            <a:xfrm>
              <a:off x="2895600" y="57912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Line 11"/>
            <p:cNvSpPr>
              <a:spLocks noChangeShapeType="1"/>
            </p:cNvSpPr>
            <p:nvPr/>
          </p:nvSpPr>
          <p:spPr bwMode="auto">
            <a:xfrm>
              <a:off x="32004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12"/>
            <p:cNvSpPr>
              <a:spLocks noChangeShapeType="1"/>
            </p:cNvSpPr>
            <p:nvPr/>
          </p:nvSpPr>
          <p:spPr bwMode="auto">
            <a:xfrm>
              <a:off x="38862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Line 13"/>
            <p:cNvSpPr>
              <a:spLocks noChangeShapeType="1"/>
            </p:cNvSpPr>
            <p:nvPr/>
          </p:nvSpPr>
          <p:spPr bwMode="auto">
            <a:xfrm>
              <a:off x="42672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Line 14"/>
            <p:cNvSpPr>
              <a:spLocks noChangeShapeType="1"/>
            </p:cNvSpPr>
            <p:nvPr/>
          </p:nvSpPr>
          <p:spPr bwMode="auto">
            <a:xfrm>
              <a:off x="45720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Line 15"/>
            <p:cNvSpPr>
              <a:spLocks noChangeShapeType="1"/>
            </p:cNvSpPr>
            <p:nvPr/>
          </p:nvSpPr>
          <p:spPr bwMode="auto">
            <a:xfrm>
              <a:off x="48768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Line 16"/>
            <p:cNvSpPr>
              <a:spLocks noChangeShapeType="1"/>
            </p:cNvSpPr>
            <p:nvPr/>
          </p:nvSpPr>
          <p:spPr bwMode="auto">
            <a:xfrm>
              <a:off x="35052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Line 17"/>
            <p:cNvSpPr>
              <a:spLocks noChangeShapeType="1"/>
            </p:cNvSpPr>
            <p:nvPr/>
          </p:nvSpPr>
          <p:spPr bwMode="auto">
            <a:xfrm flipV="1">
              <a:off x="3200400" y="3124200"/>
              <a:ext cx="7620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Line 18"/>
            <p:cNvSpPr>
              <a:spLocks noChangeShapeType="1"/>
            </p:cNvSpPr>
            <p:nvPr/>
          </p:nvSpPr>
          <p:spPr bwMode="auto">
            <a:xfrm flipV="1">
              <a:off x="35052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Line 19"/>
            <p:cNvSpPr>
              <a:spLocks noChangeShapeType="1"/>
            </p:cNvSpPr>
            <p:nvPr/>
          </p:nvSpPr>
          <p:spPr bwMode="auto">
            <a:xfrm flipV="1">
              <a:off x="38862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Line 20"/>
            <p:cNvSpPr>
              <a:spLocks noChangeShapeType="1"/>
            </p:cNvSpPr>
            <p:nvPr/>
          </p:nvSpPr>
          <p:spPr bwMode="auto">
            <a:xfrm flipV="1">
              <a:off x="45720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0" name="Line 21"/>
            <p:cNvSpPr>
              <a:spLocks noChangeShapeType="1"/>
            </p:cNvSpPr>
            <p:nvPr/>
          </p:nvSpPr>
          <p:spPr bwMode="auto">
            <a:xfrm flipV="1">
              <a:off x="48768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1" name="Line 22"/>
            <p:cNvSpPr>
              <a:spLocks noChangeShapeType="1"/>
            </p:cNvSpPr>
            <p:nvPr/>
          </p:nvSpPr>
          <p:spPr bwMode="auto">
            <a:xfrm flipV="1">
              <a:off x="51816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Line 23"/>
            <p:cNvSpPr>
              <a:spLocks noChangeShapeType="1"/>
            </p:cNvSpPr>
            <p:nvPr/>
          </p:nvSpPr>
          <p:spPr bwMode="auto">
            <a:xfrm>
              <a:off x="3429000" y="3352800"/>
              <a:ext cx="2514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3" name="Line 24"/>
            <p:cNvSpPr>
              <a:spLocks noChangeShapeType="1"/>
            </p:cNvSpPr>
            <p:nvPr/>
          </p:nvSpPr>
          <p:spPr bwMode="auto">
            <a:xfrm>
              <a:off x="3200400" y="35814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4" name="Line 25"/>
            <p:cNvSpPr>
              <a:spLocks noChangeShapeType="1"/>
            </p:cNvSpPr>
            <p:nvPr/>
          </p:nvSpPr>
          <p:spPr bwMode="auto">
            <a:xfrm>
              <a:off x="51816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5" name="Line 26"/>
            <p:cNvSpPr>
              <a:spLocks noChangeShapeType="1"/>
            </p:cNvSpPr>
            <p:nvPr/>
          </p:nvSpPr>
          <p:spPr bwMode="auto">
            <a:xfrm>
              <a:off x="5943600" y="3352800"/>
              <a:ext cx="0" cy="2209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6" name="Line 27"/>
            <p:cNvSpPr>
              <a:spLocks noChangeShapeType="1"/>
            </p:cNvSpPr>
            <p:nvPr/>
          </p:nvSpPr>
          <p:spPr bwMode="auto">
            <a:xfrm flipV="1">
              <a:off x="5486400" y="3505200"/>
              <a:ext cx="6858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7" name="Line 28"/>
            <p:cNvSpPr>
              <a:spLocks noChangeShapeType="1"/>
            </p:cNvSpPr>
            <p:nvPr/>
          </p:nvSpPr>
          <p:spPr bwMode="auto">
            <a:xfrm flipV="1">
              <a:off x="5486400" y="38862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Line 29"/>
            <p:cNvSpPr>
              <a:spLocks noChangeShapeType="1"/>
            </p:cNvSpPr>
            <p:nvPr/>
          </p:nvSpPr>
          <p:spPr bwMode="auto">
            <a:xfrm flipV="1">
              <a:off x="5486400" y="42672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Line 30"/>
            <p:cNvSpPr>
              <a:spLocks noChangeShapeType="1"/>
            </p:cNvSpPr>
            <p:nvPr/>
          </p:nvSpPr>
          <p:spPr bwMode="auto">
            <a:xfrm flipV="1">
              <a:off x="5486400" y="45720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Line 31"/>
            <p:cNvSpPr>
              <a:spLocks noChangeShapeType="1"/>
            </p:cNvSpPr>
            <p:nvPr/>
          </p:nvSpPr>
          <p:spPr bwMode="auto">
            <a:xfrm flipV="1">
              <a:off x="5486400" y="48768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1" name="Line 32"/>
            <p:cNvSpPr>
              <a:spLocks noChangeShapeType="1"/>
            </p:cNvSpPr>
            <p:nvPr/>
          </p:nvSpPr>
          <p:spPr bwMode="auto">
            <a:xfrm flipV="1">
              <a:off x="5486400" y="5105400"/>
              <a:ext cx="6858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2" name="Rectangle 33"/>
            <p:cNvSpPr>
              <a:spLocks noChangeArrowheads="1"/>
            </p:cNvSpPr>
            <p:nvPr/>
          </p:nvSpPr>
          <p:spPr bwMode="auto">
            <a:xfrm rot="16200000" flipH="1">
              <a:off x="1866929" y="4525792"/>
              <a:ext cx="1142942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Product</a:t>
              </a:r>
            </a:p>
          </p:txBody>
        </p:sp>
        <p:sp>
          <p:nvSpPr>
            <p:cNvPr id="27683" name="Rectangle 34"/>
            <p:cNvSpPr>
              <a:spLocks noChangeArrowheads="1"/>
            </p:cNvSpPr>
            <p:nvPr/>
          </p:nvSpPr>
          <p:spPr bwMode="auto">
            <a:xfrm rot="-2880000">
              <a:off x="2210594" y="2968455"/>
              <a:ext cx="1065213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Region</a:t>
              </a:r>
            </a:p>
          </p:txBody>
        </p:sp>
        <p:sp>
          <p:nvSpPr>
            <p:cNvPr id="27684" name="Rectangle 35"/>
            <p:cNvSpPr>
              <a:spLocks noChangeArrowheads="1"/>
            </p:cNvSpPr>
            <p:nvPr/>
          </p:nvSpPr>
          <p:spPr bwMode="auto">
            <a:xfrm>
              <a:off x="3641725" y="6003926"/>
              <a:ext cx="1006686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Month</a:t>
              </a:r>
            </a:p>
          </p:txBody>
        </p:sp>
        <p:sp>
          <p:nvSpPr>
            <p:cNvPr id="27685" name="Line 36"/>
            <p:cNvSpPr>
              <a:spLocks noChangeShapeType="1"/>
            </p:cNvSpPr>
            <p:nvPr/>
          </p:nvSpPr>
          <p:spPr bwMode="auto">
            <a:xfrm>
              <a:off x="5791200" y="35814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6" name="Line 37"/>
            <p:cNvSpPr>
              <a:spLocks noChangeShapeType="1"/>
            </p:cNvSpPr>
            <p:nvPr/>
          </p:nvSpPr>
          <p:spPr bwMode="auto">
            <a:xfrm flipV="1">
              <a:off x="42672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87" name="Rectangle 38"/>
          <p:cNvSpPr>
            <a:spLocks noChangeArrowheads="1"/>
          </p:cNvSpPr>
          <p:nvPr/>
        </p:nvSpPr>
        <p:spPr bwMode="auto">
          <a:xfrm>
            <a:off x="6412334" y="2351324"/>
            <a:ext cx="4167936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</a:rPr>
              <a:t>Dimensions: </a:t>
            </a:r>
            <a:r>
              <a:rPr lang="en-US" altLang="en-US" sz="2000" b="1" i="1" dirty="0">
                <a:latin typeface="Times New Roman" panose="02020603050405020304" pitchFamily="18" charset="0"/>
              </a:rPr>
              <a:t>Product, Location, Time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</a:rPr>
              <a:t>Hierarchical summarization paths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29400" y="3276601"/>
            <a:ext cx="3844642" cy="2247411"/>
            <a:chOff x="6629400" y="3276601"/>
            <a:chExt cx="3844642" cy="2247411"/>
          </a:xfrm>
        </p:grpSpPr>
        <p:sp>
          <p:nvSpPr>
            <p:cNvPr id="27688" name="Rectangle 39"/>
            <p:cNvSpPr>
              <a:spLocks noChangeArrowheads="1"/>
            </p:cNvSpPr>
            <p:nvPr/>
          </p:nvSpPr>
          <p:spPr bwMode="auto">
            <a:xfrm>
              <a:off x="6629400" y="3276601"/>
              <a:ext cx="3844642" cy="224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dirty="0">
                  <a:latin typeface="Times New Roman" panose="02020603050405020304" pitchFamily="18" charset="0"/>
                </a:rPr>
                <a:t>Industry   Region         Year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dirty="0">
                  <a:latin typeface="Times New Roman" panose="02020603050405020304" pitchFamily="18" charset="0"/>
                </a:rPr>
                <a:t>Category   Country  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dirty="0">
                  <a:latin typeface="Times New Roman" panose="02020603050405020304" pitchFamily="18" charset="0"/>
                </a:rPr>
                <a:t>Product      City     Month    Week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b="1" dirty="0">
                <a:latin typeface="Times New Roman" panose="02020603050405020304" pitchFamily="18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dirty="0">
                  <a:latin typeface="Times New Roman" panose="02020603050405020304" pitchFamily="18" charset="0"/>
                </a:rPr>
                <a:t>                   Office         Day</a:t>
              </a:r>
            </a:p>
          </p:txBody>
        </p:sp>
        <p:sp>
          <p:nvSpPr>
            <p:cNvPr id="27689" name="Line 40"/>
            <p:cNvSpPr>
              <a:spLocks noChangeShapeType="1"/>
            </p:cNvSpPr>
            <p:nvPr/>
          </p:nvSpPr>
          <p:spPr bwMode="auto">
            <a:xfrm>
              <a:off x="7162800" y="36576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Line 41"/>
            <p:cNvSpPr>
              <a:spLocks noChangeShapeType="1"/>
            </p:cNvSpPr>
            <p:nvPr/>
          </p:nvSpPr>
          <p:spPr bwMode="auto">
            <a:xfrm>
              <a:off x="8229600" y="36576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1" name="Line 42"/>
            <p:cNvSpPr>
              <a:spLocks noChangeShapeType="1"/>
            </p:cNvSpPr>
            <p:nvPr/>
          </p:nvSpPr>
          <p:spPr bwMode="auto">
            <a:xfrm>
              <a:off x="9448800" y="36576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Line 43"/>
            <p:cNvSpPr>
              <a:spLocks noChangeShapeType="1"/>
            </p:cNvSpPr>
            <p:nvPr/>
          </p:nvSpPr>
          <p:spPr bwMode="auto">
            <a:xfrm>
              <a:off x="7162800" y="4267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Line 44"/>
            <p:cNvSpPr>
              <a:spLocks noChangeShapeType="1"/>
            </p:cNvSpPr>
            <p:nvPr/>
          </p:nvSpPr>
          <p:spPr bwMode="auto">
            <a:xfrm>
              <a:off x="8229600" y="42672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Line 45"/>
            <p:cNvSpPr>
              <a:spLocks noChangeShapeType="1"/>
            </p:cNvSpPr>
            <p:nvPr/>
          </p:nvSpPr>
          <p:spPr bwMode="auto">
            <a:xfrm>
              <a:off x="8229600" y="48768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5" name="Line 46"/>
            <p:cNvSpPr>
              <a:spLocks noChangeShapeType="1"/>
            </p:cNvSpPr>
            <p:nvPr/>
          </p:nvSpPr>
          <p:spPr bwMode="auto">
            <a:xfrm flipH="1">
              <a:off x="9144000" y="4267200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6" name="Line 47"/>
            <p:cNvSpPr>
              <a:spLocks noChangeShapeType="1"/>
            </p:cNvSpPr>
            <p:nvPr/>
          </p:nvSpPr>
          <p:spPr bwMode="auto">
            <a:xfrm>
              <a:off x="9601200" y="3657600"/>
              <a:ext cx="53340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7" name="Line 48"/>
            <p:cNvSpPr>
              <a:spLocks noChangeShapeType="1"/>
            </p:cNvSpPr>
            <p:nvPr/>
          </p:nvSpPr>
          <p:spPr bwMode="auto">
            <a:xfrm>
              <a:off x="9144000" y="4800600"/>
              <a:ext cx="3048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8" name="Line 49"/>
            <p:cNvSpPr>
              <a:spLocks noChangeShapeType="1"/>
            </p:cNvSpPr>
            <p:nvPr/>
          </p:nvSpPr>
          <p:spPr bwMode="auto">
            <a:xfrm flipH="1">
              <a:off x="9525000" y="4800600"/>
              <a:ext cx="3048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15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Sample Data Cube</a:t>
            </a: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2228850" y="6191250"/>
            <a:ext cx="8001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Monotype Sorts" pitchFamily="2" charset="2"/>
              <a:buNone/>
            </a:pPr>
            <a:endParaRPr lang="en-US" altLang="en-US" sz="2000">
              <a:latin typeface="Times New Roman" panose="02020603050405020304" pitchFamily="18" charset="0"/>
            </a:endParaRPr>
          </a:p>
        </p:txBody>
      </p:sp>
      <p:sp>
        <p:nvSpPr>
          <p:cNvPr id="28677" name="AutoShape 4"/>
          <p:cNvSpPr>
            <a:spLocks noChangeArrowheads="1"/>
          </p:cNvSpPr>
          <p:nvPr/>
        </p:nvSpPr>
        <p:spPr bwMode="auto">
          <a:xfrm>
            <a:off x="7902576" y="1485901"/>
            <a:ext cx="2403475" cy="657225"/>
          </a:xfrm>
          <a:prstGeom prst="wedgeRoundRectCallout">
            <a:avLst>
              <a:gd name="adj1" fmla="val -41671"/>
              <a:gd name="adj2" fmla="val 66667"/>
              <a:gd name="adj3" fmla="val 16667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Total annual sales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Times New Roman" panose="02020603050405020304" pitchFamily="18" charset="0"/>
              </a:rPr>
              <a:t>of  TVs in U.S.A.</a:t>
            </a:r>
            <a:endParaRPr lang="en-US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28678" name="Group 5"/>
          <p:cNvGrpSpPr>
            <a:grpSpLocks/>
          </p:cNvGrpSpPr>
          <p:nvPr/>
        </p:nvGrpSpPr>
        <p:grpSpPr bwMode="auto">
          <a:xfrm>
            <a:off x="2286001" y="1600201"/>
            <a:ext cx="7127875" cy="4760913"/>
            <a:chOff x="444" y="1008"/>
            <a:chExt cx="4490" cy="2999"/>
          </a:xfrm>
        </p:grpSpPr>
        <p:sp>
          <p:nvSpPr>
            <p:cNvPr id="28679" name="Rectangle 6"/>
            <p:cNvSpPr>
              <a:spLocks noChangeArrowheads="1"/>
            </p:cNvSpPr>
            <p:nvPr/>
          </p:nvSpPr>
          <p:spPr bwMode="auto">
            <a:xfrm>
              <a:off x="2412" y="1008"/>
              <a:ext cx="503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Date</a:t>
              </a:r>
            </a:p>
          </p:txBody>
        </p:sp>
        <p:sp>
          <p:nvSpPr>
            <p:cNvPr id="28680" name="Rectangle 7"/>
            <p:cNvSpPr>
              <a:spLocks noChangeArrowheads="1"/>
            </p:cNvSpPr>
            <p:nvPr/>
          </p:nvSpPr>
          <p:spPr bwMode="auto">
            <a:xfrm rot="18615059">
              <a:off x="274" y="1340"/>
              <a:ext cx="77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Product</a:t>
              </a:r>
            </a:p>
          </p:txBody>
        </p:sp>
        <p:sp>
          <p:nvSpPr>
            <p:cNvPr id="28681" name="Rectangle 8"/>
            <p:cNvSpPr>
              <a:spLocks noChangeArrowheads="1"/>
            </p:cNvSpPr>
            <p:nvPr/>
          </p:nvSpPr>
          <p:spPr bwMode="auto">
            <a:xfrm rot="16200000">
              <a:off x="4374" y="2086"/>
              <a:ext cx="816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Country</a:t>
              </a:r>
            </a:p>
          </p:txBody>
        </p:sp>
        <p:grpSp>
          <p:nvGrpSpPr>
            <p:cNvPr id="28682" name="Group 9"/>
            <p:cNvGrpSpPr>
              <a:grpSpLocks/>
            </p:cNvGrpSpPr>
            <p:nvPr/>
          </p:nvGrpSpPr>
          <p:grpSpPr bwMode="auto">
            <a:xfrm>
              <a:off x="3604" y="3717"/>
              <a:ext cx="1330" cy="290"/>
              <a:chOff x="3508" y="3022"/>
              <a:chExt cx="1330" cy="290"/>
            </a:xfrm>
          </p:grpSpPr>
          <p:sp>
            <p:nvSpPr>
              <p:cNvPr id="28742" name="WordArt 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54" y="3022"/>
                <a:ext cx="984" cy="290"/>
              </a:xfrm>
              <a:prstGeom prst="rect">
                <a:avLst/>
              </a:prstGeom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gradFill rotWithShape="1">
                      <a:gsLst>
                        <a:gs pos="0">
                          <a:srgbClr val="FFFF00"/>
                        </a:gs>
                        <a:gs pos="100000">
                          <a:srgbClr val="FF9933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 panose="020B0806030902050204" pitchFamily="34" charset="0"/>
                  </a:rPr>
                  <a:t>All, All, All</a:t>
                </a:r>
              </a:p>
            </p:txBody>
          </p:sp>
          <p:sp>
            <p:nvSpPr>
              <p:cNvPr id="28743" name="AutoShape 11"/>
              <p:cNvSpPr>
                <a:spLocks noChangeArrowheads="1"/>
              </p:cNvSpPr>
              <p:nvPr/>
            </p:nvSpPr>
            <p:spPr bwMode="auto">
              <a:xfrm flipH="1">
                <a:off x="3508" y="3060"/>
                <a:ext cx="209" cy="187"/>
              </a:xfrm>
              <a:prstGeom prst="rightArrow">
                <a:avLst>
                  <a:gd name="adj1" fmla="val 50000"/>
                  <a:gd name="adj2" fmla="val 55888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28683" name="AutoShape 12"/>
            <p:cNvSpPr>
              <a:spLocks noChangeArrowheads="1"/>
            </p:cNvSpPr>
            <p:nvPr/>
          </p:nvSpPr>
          <p:spPr bwMode="auto">
            <a:xfrm>
              <a:off x="3473" y="2787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84" name="AutoShape 13"/>
            <p:cNvSpPr>
              <a:spLocks noChangeArrowheads="1"/>
            </p:cNvSpPr>
            <p:nvPr/>
          </p:nvSpPr>
          <p:spPr bwMode="auto">
            <a:xfrm>
              <a:off x="3473" y="232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85" name="AutoShape 14"/>
            <p:cNvSpPr>
              <a:spLocks noChangeArrowheads="1"/>
            </p:cNvSpPr>
            <p:nvPr/>
          </p:nvSpPr>
          <p:spPr bwMode="auto">
            <a:xfrm>
              <a:off x="3473" y="187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86" name="AutoShape 15"/>
            <p:cNvSpPr>
              <a:spLocks noChangeArrowheads="1"/>
            </p:cNvSpPr>
            <p:nvPr/>
          </p:nvSpPr>
          <p:spPr bwMode="auto">
            <a:xfrm>
              <a:off x="3296" y="295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87" name="AutoShape 16"/>
            <p:cNvSpPr>
              <a:spLocks noChangeArrowheads="1"/>
            </p:cNvSpPr>
            <p:nvPr/>
          </p:nvSpPr>
          <p:spPr bwMode="auto">
            <a:xfrm>
              <a:off x="3296" y="250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88" name="AutoShape 17"/>
            <p:cNvSpPr>
              <a:spLocks noChangeArrowheads="1"/>
            </p:cNvSpPr>
            <p:nvPr/>
          </p:nvSpPr>
          <p:spPr bwMode="auto">
            <a:xfrm>
              <a:off x="3296" y="2043"/>
              <a:ext cx="640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89" name="AutoShape 18"/>
            <p:cNvSpPr>
              <a:spLocks noChangeArrowheads="1"/>
            </p:cNvSpPr>
            <p:nvPr/>
          </p:nvSpPr>
          <p:spPr bwMode="auto">
            <a:xfrm>
              <a:off x="3118" y="3130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90" name="AutoShape 19"/>
            <p:cNvSpPr>
              <a:spLocks noChangeArrowheads="1"/>
            </p:cNvSpPr>
            <p:nvPr/>
          </p:nvSpPr>
          <p:spPr bwMode="auto">
            <a:xfrm>
              <a:off x="3118" y="2673"/>
              <a:ext cx="641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91" name="AutoShape 20"/>
            <p:cNvSpPr>
              <a:spLocks noChangeArrowheads="1"/>
            </p:cNvSpPr>
            <p:nvPr/>
          </p:nvSpPr>
          <p:spPr bwMode="auto">
            <a:xfrm>
              <a:off x="3118" y="2214"/>
              <a:ext cx="641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92" name="Rectangle 21"/>
            <p:cNvSpPr>
              <a:spLocks noChangeArrowheads="1"/>
            </p:cNvSpPr>
            <p:nvPr/>
          </p:nvSpPr>
          <p:spPr bwMode="auto">
            <a:xfrm>
              <a:off x="444" y="1866"/>
              <a:ext cx="4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sum</a:t>
              </a:r>
              <a:endParaRPr lang="en-US" altLang="en-US" sz="1600" i="1">
                <a:latin typeface="Arial" panose="020B0604020202020204" pitchFamily="34" charset="0"/>
              </a:endParaRPr>
            </a:p>
          </p:txBody>
        </p:sp>
        <p:sp>
          <p:nvSpPr>
            <p:cNvPr id="28693" name="Rectangle 22"/>
            <p:cNvSpPr>
              <a:spLocks noChangeArrowheads="1"/>
            </p:cNvSpPr>
            <p:nvPr/>
          </p:nvSpPr>
          <p:spPr bwMode="auto">
            <a:xfrm>
              <a:off x="3616" y="1206"/>
              <a:ext cx="4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Arial" panose="020B0604020202020204" pitchFamily="34" charset="0"/>
                </a:rPr>
                <a:t>sum</a:t>
              </a:r>
              <a:endParaRPr lang="en-US" altLang="en-US" sz="1600" i="1">
                <a:latin typeface="Arial" panose="020B0604020202020204" pitchFamily="34" charset="0"/>
              </a:endParaRPr>
            </a:p>
          </p:txBody>
        </p:sp>
        <p:sp>
          <p:nvSpPr>
            <p:cNvPr id="28694" name="AutoShape 23"/>
            <p:cNvSpPr>
              <a:spLocks noChangeArrowheads="1"/>
            </p:cNvSpPr>
            <p:nvPr/>
          </p:nvSpPr>
          <p:spPr bwMode="auto">
            <a:xfrm>
              <a:off x="1346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95" name="AutoShape 24"/>
            <p:cNvSpPr>
              <a:spLocks noChangeArrowheads="1"/>
            </p:cNvSpPr>
            <p:nvPr/>
          </p:nvSpPr>
          <p:spPr bwMode="auto">
            <a:xfrm>
              <a:off x="1170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96" name="AutoShape 25"/>
            <p:cNvSpPr>
              <a:spLocks noChangeArrowheads="1"/>
            </p:cNvSpPr>
            <p:nvPr/>
          </p:nvSpPr>
          <p:spPr bwMode="auto">
            <a:xfrm>
              <a:off x="992" y="1771"/>
              <a:ext cx="640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97" name="AutoShape 26"/>
            <p:cNvSpPr>
              <a:spLocks noChangeArrowheads="1"/>
            </p:cNvSpPr>
            <p:nvPr/>
          </p:nvSpPr>
          <p:spPr bwMode="auto">
            <a:xfrm>
              <a:off x="1879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98" name="AutoShape 27"/>
            <p:cNvSpPr>
              <a:spLocks noChangeArrowheads="1"/>
            </p:cNvSpPr>
            <p:nvPr/>
          </p:nvSpPr>
          <p:spPr bwMode="auto">
            <a:xfrm>
              <a:off x="1701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699" name="AutoShape 28"/>
            <p:cNvSpPr>
              <a:spLocks noChangeArrowheads="1"/>
            </p:cNvSpPr>
            <p:nvPr/>
          </p:nvSpPr>
          <p:spPr bwMode="auto">
            <a:xfrm>
              <a:off x="1524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00" name="AutoShape 29"/>
            <p:cNvSpPr>
              <a:spLocks noChangeArrowheads="1"/>
            </p:cNvSpPr>
            <p:nvPr/>
          </p:nvSpPr>
          <p:spPr bwMode="auto">
            <a:xfrm>
              <a:off x="2410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01" name="AutoShape 30"/>
            <p:cNvSpPr>
              <a:spLocks noChangeArrowheads="1"/>
            </p:cNvSpPr>
            <p:nvPr/>
          </p:nvSpPr>
          <p:spPr bwMode="auto">
            <a:xfrm>
              <a:off x="2233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02" name="AutoShape 31"/>
            <p:cNvSpPr>
              <a:spLocks noChangeArrowheads="1"/>
            </p:cNvSpPr>
            <p:nvPr/>
          </p:nvSpPr>
          <p:spPr bwMode="auto">
            <a:xfrm>
              <a:off x="2055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03" name="AutoShape 32"/>
            <p:cNvSpPr>
              <a:spLocks noChangeArrowheads="1"/>
            </p:cNvSpPr>
            <p:nvPr/>
          </p:nvSpPr>
          <p:spPr bwMode="auto">
            <a:xfrm>
              <a:off x="2942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04" name="AutoShape 33"/>
            <p:cNvSpPr>
              <a:spLocks noChangeArrowheads="1"/>
            </p:cNvSpPr>
            <p:nvPr/>
          </p:nvSpPr>
          <p:spPr bwMode="auto">
            <a:xfrm>
              <a:off x="2766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05" name="AutoShape 34"/>
            <p:cNvSpPr>
              <a:spLocks noChangeArrowheads="1"/>
            </p:cNvSpPr>
            <p:nvPr/>
          </p:nvSpPr>
          <p:spPr bwMode="auto">
            <a:xfrm>
              <a:off x="2588" y="1771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06" name="AutoShape 35"/>
            <p:cNvSpPr>
              <a:spLocks noChangeArrowheads="1"/>
            </p:cNvSpPr>
            <p:nvPr/>
          </p:nvSpPr>
          <p:spPr bwMode="auto">
            <a:xfrm>
              <a:off x="3475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07" name="AutoShape 36"/>
            <p:cNvSpPr>
              <a:spLocks noChangeArrowheads="1"/>
            </p:cNvSpPr>
            <p:nvPr/>
          </p:nvSpPr>
          <p:spPr bwMode="auto">
            <a:xfrm>
              <a:off x="3297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08" name="AutoShape 37"/>
            <p:cNvSpPr>
              <a:spLocks noChangeArrowheads="1"/>
            </p:cNvSpPr>
            <p:nvPr/>
          </p:nvSpPr>
          <p:spPr bwMode="auto">
            <a:xfrm>
              <a:off x="3119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grpSp>
          <p:nvGrpSpPr>
            <p:cNvPr id="28709" name="Group 38"/>
            <p:cNvGrpSpPr>
              <a:grpSpLocks/>
            </p:cNvGrpSpPr>
            <p:nvPr/>
          </p:nvGrpSpPr>
          <p:grpSpPr bwMode="auto">
            <a:xfrm>
              <a:off x="823" y="1926"/>
              <a:ext cx="2768" cy="1937"/>
              <a:chOff x="1388" y="1937"/>
              <a:chExt cx="2026" cy="1310"/>
            </a:xfrm>
          </p:grpSpPr>
          <p:sp>
            <p:nvSpPr>
              <p:cNvPr id="28722" name="AutoShape 39"/>
              <p:cNvSpPr>
                <a:spLocks noChangeArrowheads="1"/>
              </p:cNvSpPr>
              <p:nvPr/>
            </p:nvSpPr>
            <p:spPr bwMode="auto">
              <a:xfrm>
                <a:off x="1388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23" name="AutoShape 40"/>
              <p:cNvSpPr>
                <a:spLocks noChangeArrowheads="1"/>
              </p:cNvSpPr>
              <p:nvPr/>
            </p:nvSpPr>
            <p:spPr bwMode="auto">
              <a:xfrm>
                <a:off x="1778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24" name="AutoShape 41"/>
              <p:cNvSpPr>
                <a:spLocks noChangeArrowheads="1"/>
              </p:cNvSpPr>
              <p:nvPr/>
            </p:nvSpPr>
            <p:spPr bwMode="auto">
              <a:xfrm>
                <a:off x="1388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25" name="AutoShape 42"/>
              <p:cNvSpPr>
                <a:spLocks noChangeArrowheads="1"/>
              </p:cNvSpPr>
              <p:nvPr/>
            </p:nvSpPr>
            <p:spPr bwMode="auto">
              <a:xfrm>
                <a:off x="1389" y="2258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26" name="AutoShape 43"/>
              <p:cNvSpPr>
                <a:spLocks noChangeArrowheads="1"/>
              </p:cNvSpPr>
              <p:nvPr/>
            </p:nvSpPr>
            <p:spPr bwMode="auto">
              <a:xfrm>
                <a:off x="1778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27" name="AutoShape 44"/>
              <p:cNvSpPr>
                <a:spLocks noChangeArrowheads="1"/>
              </p:cNvSpPr>
              <p:nvPr/>
            </p:nvSpPr>
            <p:spPr bwMode="auto">
              <a:xfrm>
                <a:off x="1778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28" name="AutoShape 45"/>
              <p:cNvSpPr>
                <a:spLocks noChangeArrowheads="1"/>
              </p:cNvSpPr>
              <p:nvPr/>
            </p:nvSpPr>
            <p:spPr bwMode="auto">
              <a:xfrm>
                <a:off x="2167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29" name="AutoShape 46"/>
              <p:cNvSpPr>
                <a:spLocks noChangeArrowheads="1"/>
              </p:cNvSpPr>
              <p:nvPr/>
            </p:nvSpPr>
            <p:spPr bwMode="auto">
              <a:xfrm>
                <a:off x="2167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0" name="AutoShape 47"/>
              <p:cNvSpPr>
                <a:spLocks noChangeArrowheads="1"/>
              </p:cNvSpPr>
              <p:nvPr/>
            </p:nvSpPr>
            <p:spPr bwMode="auto">
              <a:xfrm>
                <a:off x="2167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1" name="AutoShape 48"/>
              <p:cNvSpPr>
                <a:spLocks noChangeArrowheads="1"/>
              </p:cNvSpPr>
              <p:nvPr/>
            </p:nvSpPr>
            <p:spPr bwMode="auto">
              <a:xfrm>
                <a:off x="2556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2" name="AutoShape 49"/>
              <p:cNvSpPr>
                <a:spLocks noChangeArrowheads="1"/>
              </p:cNvSpPr>
              <p:nvPr/>
            </p:nvSpPr>
            <p:spPr bwMode="auto">
              <a:xfrm>
                <a:off x="2556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3" name="AutoShape 50"/>
              <p:cNvSpPr>
                <a:spLocks noChangeArrowheads="1"/>
              </p:cNvSpPr>
              <p:nvPr/>
            </p:nvSpPr>
            <p:spPr bwMode="auto">
              <a:xfrm>
                <a:off x="2556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4" name="AutoShape 51"/>
              <p:cNvSpPr>
                <a:spLocks noChangeArrowheads="1"/>
              </p:cNvSpPr>
              <p:nvPr/>
            </p:nvSpPr>
            <p:spPr bwMode="auto">
              <a:xfrm>
                <a:off x="2946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0033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5" name="AutoShape 52"/>
              <p:cNvSpPr>
                <a:spLocks noChangeArrowheads="1"/>
              </p:cNvSpPr>
              <p:nvPr/>
            </p:nvSpPr>
            <p:spPr bwMode="auto">
              <a:xfrm>
                <a:off x="2946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6" name="AutoShape 53"/>
              <p:cNvSpPr>
                <a:spLocks noChangeArrowheads="1"/>
              </p:cNvSpPr>
              <p:nvPr/>
            </p:nvSpPr>
            <p:spPr bwMode="auto">
              <a:xfrm>
                <a:off x="2946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7" name="AutoShape 54"/>
              <p:cNvSpPr>
                <a:spLocks noChangeArrowheads="1"/>
              </p:cNvSpPr>
              <p:nvPr/>
            </p:nvSpPr>
            <p:spPr bwMode="auto">
              <a:xfrm>
                <a:off x="1389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8" name="AutoShape 55"/>
              <p:cNvSpPr>
                <a:spLocks noChangeArrowheads="1"/>
              </p:cNvSpPr>
              <p:nvPr/>
            </p:nvSpPr>
            <p:spPr bwMode="auto">
              <a:xfrm>
                <a:off x="1779" y="1948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39" name="AutoShape 56"/>
              <p:cNvSpPr>
                <a:spLocks noChangeArrowheads="1"/>
              </p:cNvSpPr>
              <p:nvPr/>
            </p:nvSpPr>
            <p:spPr bwMode="auto">
              <a:xfrm>
                <a:off x="2168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40" name="AutoShape 57"/>
              <p:cNvSpPr>
                <a:spLocks noChangeArrowheads="1"/>
              </p:cNvSpPr>
              <p:nvPr/>
            </p:nvSpPr>
            <p:spPr bwMode="auto">
              <a:xfrm>
                <a:off x="2557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8741" name="AutoShape 58"/>
              <p:cNvSpPr>
                <a:spLocks noChangeArrowheads="1"/>
              </p:cNvSpPr>
              <p:nvPr/>
            </p:nvSpPr>
            <p:spPr bwMode="auto">
              <a:xfrm>
                <a:off x="2946" y="193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8710" name="Rectangle 59"/>
            <p:cNvSpPr>
              <a:spLocks noChangeArrowheads="1"/>
            </p:cNvSpPr>
            <p:nvPr/>
          </p:nvSpPr>
          <p:spPr bwMode="auto">
            <a:xfrm>
              <a:off x="2468" y="1182"/>
              <a:ext cx="769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28711" name="Text Box 60"/>
            <p:cNvSpPr txBox="1">
              <a:spLocks noChangeArrowheads="1"/>
            </p:cNvSpPr>
            <p:nvPr/>
          </p:nvSpPr>
          <p:spPr bwMode="auto">
            <a:xfrm>
              <a:off x="1103" y="1300"/>
              <a:ext cx="3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TV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12" name="Text Box 61"/>
            <p:cNvSpPr txBox="1">
              <a:spLocks noChangeArrowheads="1"/>
            </p:cNvSpPr>
            <p:nvPr/>
          </p:nvSpPr>
          <p:spPr bwMode="auto">
            <a:xfrm>
              <a:off x="679" y="1669"/>
              <a:ext cx="44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VCR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13" name="Text Box 62"/>
            <p:cNvSpPr txBox="1">
              <a:spLocks noChangeArrowheads="1"/>
            </p:cNvSpPr>
            <p:nvPr/>
          </p:nvSpPr>
          <p:spPr bwMode="auto">
            <a:xfrm>
              <a:off x="941" y="1492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PC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14" name="Text Box 63"/>
            <p:cNvSpPr txBox="1">
              <a:spLocks noChangeArrowheads="1"/>
            </p:cNvSpPr>
            <p:nvPr/>
          </p:nvSpPr>
          <p:spPr bwMode="auto">
            <a:xfrm>
              <a:off x="1472" y="1197"/>
              <a:ext cx="4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1Qtr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15" name="Text Box 64"/>
            <p:cNvSpPr txBox="1">
              <a:spLocks noChangeArrowheads="1"/>
            </p:cNvSpPr>
            <p:nvPr/>
          </p:nvSpPr>
          <p:spPr bwMode="auto">
            <a:xfrm>
              <a:off x="2036" y="1185"/>
              <a:ext cx="4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2Qtr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16" name="Text Box 65"/>
            <p:cNvSpPr txBox="1">
              <a:spLocks noChangeArrowheads="1"/>
            </p:cNvSpPr>
            <p:nvPr/>
          </p:nvSpPr>
          <p:spPr bwMode="auto">
            <a:xfrm>
              <a:off x="2528" y="1209"/>
              <a:ext cx="4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3Qtr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17" name="Text Box 66"/>
            <p:cNvSpPr txBox="1">
              <a:spLocks noChangeArrowheads="1"/>
            </p:cNvSpPr>
            <p:nvPr/>
          </p:nvSpPr>
          <p:spPr bwMode="auto">
            <a:xfrm>
              <a:off x="3104" y="1221"/>
              <a:ext cx="4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4Qtr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18" name="Text Box 67"/>
            <p:cNvSpPr txBox="1">
              <a:spLocks noChangeArrowheads="1"/>
            </p:cNvSpPr>
            <p:nvPr/>
          </p:nvSpPr>
          <p:spPr bwMode="auto">
            <a:xfrm>
              <a:off x="4085" y="1482"/>
              <a:ext cx="5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U.S.A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19" name="Text Box 68"/>
            <p:cNvSpPr txBox="1">
              <a:spLocks noChangeArrowheads="1"/>
            </p:cNvSpPr>
            <p:nvPr/>
          </p:nvSpPr>
          <p:spPr bwMode="auto">
            <a:xfrm>
              <a:off x="4034" y="1974"/>
              <a:ext cx="5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Canada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20" name="Text Box 69"/>
            <p:cNvSpPr txBox="1">
              <a:spLocks noChangeArrowheads="1"/>
            </p:cNvSpPr>
            <p:nvPr/>
          </p:nvSpPr>
          <p:spPr bwMode="auto">
            <a:xfrm>
              <a:off x="4054" y="2394"/>
              <a:ext cx="6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anose="02020603050405020304" pitchFamily="18" charset="0"/>
                </a:rPr>
                <a:t>Mexico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721" name="Text Box 70"/>
            <p:cNvSpPr txBox="1">
              <a:spLocks noChangeArrowheads="1"/>
            </p:cNvSpPr>
            <p:nvPr/>
          </p:nvSpPr>
          <p:spPr bwMode="auto">
            <a:xfrm>
              <a:off x="4180" y="2874"/>
              <a:ext cx="37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anose="02020603050405020304" pitchFamily="18" charset="0"/>
                </a:rPr>
                <a:t>sum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54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Cuboids Corresponding to the Cube</a:t>
            </a:r>
          </a:p>
        </p:txBody>
      </p:sp>
      <p:sp>
        <p:nvSpPr>
          <p:cNvPr id="29700" name="AutoShape 3"/>
          <p:cNvSpPr>
            <a:spLocks noChangeArrowheads="1"/>
          </p:cNvSpPr>
          <p:nvPr/>
        </p:nvSpPr>
        <p:spPr bwMode="auto">
          <a:xfrm>
            <a:off x="4876800" y="2362200"/>
            <a:ext cx="1524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1" name="AutoShape 4"/>
          <p:cNvSpPr>
            <a:spLocks noChangeArrowheads="1"/>
          </p:cNvSpPr>
          <p:nvPr/>
        </p:nvSpPr>
        <p:spPr bwMode="auto">
          <a:xfrm>
            <a:off x="3733800" y="3124200"/>
            <a:ext cx="1524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2" name="AutoShape 5"/>
          <p:cNvSpPr>
            <a:spLocks noChangeArrowheads="1"/>
          </p:cNvSpPr>
          <p:nvPr/>
        </p:nvSpPr>
        <p:spPr bwMode="auto">
          <a:xfrm>
            <a:off x="5029200" y="3124200"/>
            <a:ext cx="1524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3" name="AutoShape 6"/>
          <p:cNvSpPr>
            <a:spLocks noChangeArrowheads="1"/>
          </p:cNvSpPr>
          <p:nvPr/>
        </p:nvSpPr>
        <p:spPr bwMode="auto">
          <a:xfrm>
            <a:off x="6019800" y="3124200"/>
            <a:ext cx="1524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4" name="AutoShape 7"/>
          <p:cNvSpPr>
            <a:spLocks noChangeArrowheads="1"/>
          </p:cNvSpPr>
          <p:nvPr/>
        </p:nvSpPr>
        <p:spPr bwMode="auto">
          <a:xfrm>
            <a:off x="3429000" y="3886200"/>
            <a:ext cx="1524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5" name="AutoShape 8"/>
          <p:cNvSpPr>
            <a:spLocks noChangeArrowheads="1"/>
          </p:cNvSpPr>
          <p:nvPr/>
        </p:nvSpPr>
        <p:spPr bwMode="auto">
          <a:xfrm>
            <a:off x="6934200" y="3962400"/>
            <a:ext cx="1524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6" name="AutoShape 9"/>
          <p:cNvSpPr>
            <a:spLocks noChangeArrowheads="1"/>
          </p:cNvSpPr>
          <p:nvPr/>
        </p:nvSpPr>
        <p:spPr bwMode="auto">
          <a:xfrm>
            <a:off x="4572000" y="3962400"/>
            <a:ext cx="1524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7" name="AutoShape 10"/>
          <p:cNvSpPr>
            <a:spLocks noChangeArrowheads="1"/>
          </p:cNvSpPr>
          <p:nvPr/>
        </p:nvSpPr>
        <p:spPr bwMode="auto">
          <a:xfrm>
            <a:off x="4876800" y="4876800"/>
            <a:ext cx="152400" cy="2286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9708" name="Text Box 11"/>
          <p:cNvSpPr txBox="1">
            <a:spLocks noChangeArrowheads="1"/>
          </p:cNvSpPr>
          <p:nvPr/>
        </p:nvSpPr>
        <p:spPr bwMode="auto">
          <a:xfrm>
            <a:off x="4708525" y="1995489"/>
            <a:ext cx="45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latin typeface="Times New Roman" panose="02020603050405020304" pitchFamily="18" charset="0"/>
                <a:ea typeface="SimSun" panose="02010600030101010101" pitchFamily="2" charset="-122"/>
              </a:rPr>
              <a:t>all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09" name="Line 12"/>
          <p:cNvSpPr>
            <a:spLocks noChangeShapeType="1"/>
          </p:cNvSpPr>
          <p:nvPr/>
        </p:nvSpPr>
        <p:spPr bwMode="auto">
          <a:xfrm flipH="1">
            <a:off x="3810000" y="2438400"/>
            <a:ext cx="1143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Line 13"/>
          <p:cNvSpPr>
            <a:spLocks noChangeShapeType="1"/>
          </p:cNvSpPr>
          <p:nvPr/>
        </p:nvSpPr>
        <p:spPr bwMode="auto">
          <a:xfrm>
            <a:off x="4953000" y="2438400"/>
            <a:ext cx="1143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Line 14"/>
          <p:cNvSpPr>
            <a:spLocks noChangeShapeType="1"/>
          </p:cNvSpPr>
          <p:nvPr/>
        </p:nvSpPr>
        <p:spPr bwMode="auto">
          <a:xfrm>
            <a:off x="4953000" y="24384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Line 15"/>
          <p:cNvSpPr>
            <a:spLocks noChangeShapeType="1"/>
          </p:cNvSpPr>
          <p:nvPr/>
        </p:nvSpPr>
        <p:spPr bwMode="auto">
          <a:xfrm flipH="1">
            <a:off x="3505200" y="3200400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Line 16"/>
          <p:cNvSpPr>
            <a:spLocks noChangeShapeType="1"/>
          </p:cNvSpPr>
          <p:nvPr/>
        </p:nvSpPr>
        <p:spPr bwMode="auto">
          <a:xfrm flipH="1">
            <a:off x="3505200" y="3200400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Line 17"/>
          <p:cNvSpPr>
            <a:spLocks noChangeShapeType="1"/>
          </p:cNvSpPr>
          <p:nvPr/>
        </p:nvSpPr>
        <p:spPr bwMode="auto">
          <a:xfrm>
            <a:off x="3810000" y="320040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>
            <a:off x="4648200" y="3200400"/>
            <a:ext cx="1447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>
            <a:off x="5105400" y="3200400"/>
            <a:ext cx="1905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7" name="Line 20"/>
          <p:cNvSpPr>
            <a:spLocks noChangeShapeType="1"/>
          </p:cNvSpPr>
          <p:nvPr/>
        </p:nvSpPr>
        <p:spPr bwMode="auto">
          <a:xfrm>
            <a:off x="6096000" y="3200400"/>
            <a:ext cx="914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Line 21"/>
          <p:cNvSpPr>
            <a:spLocks noChangeShapeType="1"/>
          </p:cNvSpPr>
          <p:nvPr/>
        </p:nvSpPr>
        <p:spPr bwMode="auto">
          <a:xfrm>
            <a:off x="3505200" y="3962400"/>
            <a:ext cx="1447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9" name="Line 22"/>
          <p:cNvSpPr>
            <a:spLocks noChangeShapeType="1"/>
          </p:cNvSpPr>
          <p:nvPr/>
        </p:nvSpPr>
        <p:spPr bwMode="auto">
          <a:xfrm>
            <a:off x="4648200" y="4038600"/>
            <a:ext cx="304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0" name="Line 23"/>
          <p:cNvSpPr>
            <a:spLocks noChangeShapeType="1"/>
          </p:cNvSpPr>
          <p:nvPr/>
        </p:nvSpPr>
        <p:spPr bwMode="auto">
          <a:xfrm flipH="1">
            <a:off x="4953000" y="4038600"/>
            <a:ext cx="2057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1" name="Text Box 24"/>
          <p:cNvSpPr txBox="1">
            <a:spLocks noChangeArrowheads="1"/>
          </p:cNvSpPr>
          <p:nvPr/>
        </p:nvSpPr>
        <p:spPr bwMode="auto">
          <a:xfrm>
            <a:off x="3048000" y="2740026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ea typeface="SimSun" panose="02010600030101010101" pitchFamily="2" charset="-122"/>
              </a:rPr>
              <a:t>product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22" name="Text Box 25"/>
          <p:cNvSpPr txBox="1">
            <a:spLocks noChangeArrowheads="1"/>
          </p:cNvSpPr>
          <p:nvPr/>
        </p:nvSpPr>
        <p:spPr bwMode="auto">
          <a:xfrm>
            <a:off x="4556126" y="2757489"/>
            <a:ext cx="606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SimSun" panose="02010600030101010101" pitchFamily="2" charset="-122"/>
              </a:rPr>
              <a:t>date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23" name="Text Box 26"/>
          <p:cNvSpPr txBox="1">
            <a:spLocks noChangeArrowheads="1"/>
          </p:cNvSpPr>
          <p:nvPr/>
        </p:nvSpPr>
        <p:spPr bwMode="auto">
          <a:xfrm>
            <a:off x="5927725" y="2681289"/>
            <a:ext cx="958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  <a:ea typeface="SimSun" panose="02010600030101010101" pitchFamily="2" charset="-122"/>
              </a:rPr>
              <a:t>country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24" name="Text Box 27"/>
          <p:cNvSpPr txBox="1">
            <a:spLocks noChangeArrowheads="1"/>
          </p:cNvSpPr>
          <p:nvPr/>
        </p:nvSpPr>
        <p:spPr bwMode="auto">
          <a:xfrm>
            <a:off x="2270125" y="3543301"/>
            <a:ext cx="132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ea typeface="SimSun" panose="02010600030101010101" pitchFamily="2" charset="-122"/>
              </a:rPr>
              <a:t>product,date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25" name="Text Box 28"/>
          <p:cNvSpPr txBox="1">
            <a:spLocks noChangeArrowheads="1"/>
          </p:cNvSpPr>
          <p:nvPr/>
        </p:nvSpPr>
        <p:spPr bwMode="auto">
          <a:xfrm>
            <a:off x="4251325" y="3543301"/>
            <a:ext cx="1638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ea typeface="SimSun" panose="02010600030101010101" pitchFamily="2" charset="-122"/>
              </a:rPr>
              <a:t>product,country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26" name="Text Box 29"/>
          <p:cNvSpPr txBox="1">
            <a:spLocks noChangeArrowheads="1"/>
          </p:cNvSpPr>
          <p:nvPr/>
        </p:nvSpPr>
        <p:spPr bwMode="auto">
          <a:xfrm>
            <a:off x="6765925" y="3543301"/>
            <a:ext cx="1377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ea typeface="SimSun" panose="02010600030101010101" pitchFamily="2" charset="-122"/>
              </a:rPr>
              <a:t>date, country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27" name="Text Box 30"/>
          <p:cNvSpPr txBox="1">
            <a:spLocks noChangeArrowheads="1"/>
          </p:cNvSpPr>
          <p:nvPr/>
        </p:nvSpPr>
        <p:spPr bwMode="auto">
          <a:xfrm>
            <a:off x="4022725" y="4991101"/>
            <a:ext cx="2190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  <a:ea typeface="SimSun" panose="02010600030101010101" pitchFamily="2" charset="-122"/>
              </a:rPr>
              <a:t>product, date, country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28" name="Text Box 31"/>
          <p:cNvSpPr txBox="1">
            <a:spLocks noChangeArrowheads="1"/>
          </p:cNvSpPr>
          <p:nvPr/>
        </p:nvSpPr>
        <p:spPr bwMode="auto">
          <a:xfrm>
            <a:off x="8077200" y="2286001"/>
            <a:ext cx="2044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  <a:ea typeface="SimSun" panose="02010600030101010101" pitchFamily="2" charset="-122"/>
              </a:rPr>
              <a:t>0-</a:t>
            </a:r>
            <a:r>
              <a:rPr lang="en-US" altLang="zh-CN" sz="2000">
                <a:latin typeface="Times New Roman" panose="02020603050405020304" pitchFamily="18" charset="0"/>
                <a:ea typeface="SimSun" panose="02010600030101010101" pitchFamily="2" charset="-122"/>
              </a:rPr>
              <a:t>D (</a:t>
            </a:r>
            <a:r>
              <a:rPr lang="en-US" altLang="zh-CN" sz="2000" i="1">
                <a:latin typeface="Times New Roman" panose="02020603050405020304" pitchFamily="18" charset="0"/>
                <a:ea typeface="SimSun" panose="02010600030101010101" pitchFamily="2" charset="-122"/>
              </a:rPr>
              <a:t>apex</a:t>
            </a:r>
            <a:r>
              <a:rPr lang="en-US" altLang="zh-CN" sz="2000">
                <a:latin typeface="Times New Roman" panose="02020603050405020304" pitchFamily="18" charset="0"/>
                <a:ea typeface="SimSun" panose="02010600030101010101" pitchFamily="2" charset="-122"/>
              </a:rPr>
              <a:t>) cuboid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29" name="Text Box 32"/>
          <p:cNvSpPr txBox="1">
            <a:spLocks noChangeArrowheads="1"/>
          </p:cNvSpPr>
          <p:nvPr/>
        </p:nvSpPr>
        <p:spPr bwMode="auto">
          <a:xfrm>
            <a:off x="8061326" y="2909889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  <a:ea typeface="SimSun" panose="02010600030101010101" pitchFamily="2" charset="-122"/>
              </a:rPr>
              <a:t>1-</a:t>
            </a:r>
            <a:r>
              <a:rPr lang="en-US" altLang="zh-CN" sz="2000">
                <a:latin typeface="Times New Roman" panose="02020603050405020304" pitchFamily="18" charset="0"/>
                <a:ea typeface="SimSun" panose="02010600030101010101" pitchFamily="2" charset="-122"/>
              </a:rPr>
              <a:t>D cuboids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30" name="Text Box 33"/>
          <p:cNvSpPr txBox="1">
            <a:spLocks noChangeArrowheads="1"/>
          </p:cNvSpPr>
          <p:nvPr/>
        </p:nvSpPr>
        <p:spPr bwMode="auto">
          <a:xfrm>
            <a:off x="8061326" y="3900489"/>
            <a:ext cx="143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  <a:ea typeface="SimSun" panose="02010600030101010101" pitchFamily="2" charset="-122"/>
              </a:rPr>
              <a:t>2-</a:t>
            </a:r>
            <a:r>
              <a:rPr lang="en-US" altLang="zh-CN" sz="2000">
                <a:latin typeface="Times New Roman" panose="02020603050405020304" pitchFamily="18" charset="0"/>
                <a:ea typeface="SimSun" panose="02010600030101010101" pitchFamily="2" charset="-122"/>
              </a:rPr>
              <a:t>D cuboids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731" name="Text Box 34"/>
          <p:cNvSpPr txBox="1">
            <a:spLocks noChangeArrowheads="1"/>
          </p:cNvSpPr>
          <p:nvPr/>
        </p:nvSpPr>
        <p:spPr bwMode="auto">
          <a:xfrm>
            <a:off x="8061326" y="4738689"/>
            <a:ext cx="2030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Times New Roman" panose="02020603050405020304" pitchFamily="18" charset="0"/>
                <a:ea typeface="SimSun" panose="02010600030101010101" pitchFamily="2" charset="-122"/>
              </a:rPr>
              <a:t>3-</a:t>
            </a:r>
            <a:r>
              <a:rPr lang="en-US" altLang="zh-CN" sz="2000">
                <a:latin typeface="Times New Roman" panose="02020603050405020304" pitchFamily="18" charset="0"/>
                <a:ea typeface="SimSun" panose="02010600030101010101" pitchFamily="2" charset="-122"/>
              </a:rPr>
              <a:t>D (</a:t>
            </a:r>
            <a:r>
              <a:rPr lang="en-US" altLang="zh-CN" sz="2000" i="1">
                <a:latin typeface="Times New Roman" panose="02020603050405020304" pitchFamily="18" charset="0"/>
                <a:ea typeface="SimSun" panose="02010600030101010101" pitchFamily="2" charset="-122"/>
              </a:rPr>
              <a:t>base</a:t>
            </a:r>
            <a:r>
              <a:rPr lang="en-US" altLang="zh-CN" sz="2000">
                <a:latin typeface="Times New Roman" panose="02020603050405020304" pitchFamily="18" charset="0"/>
                <a:ea typeface="SimSun" panose="02010600030101010101" pitchFamily="2" charset="-122"/>
              </a:rPr>
              <a:t>) cuboid</a:t>
            </a:r>
            <a:endParaRPr lang="en-US" altLang="zh-CN" sz="240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8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31D9-D478-7258-E143-CB954C28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978C5-2FEB-0E70-3293-20A24F7A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warehouse</a:t>
            </a:r>
          </a:p>
          <a:p>
            <a:r>
              <a:rPr lang="en-US" dirty="0"/>
              <a:t>Data warehouse modeling: schema and measures</a:t>
            </a:r>
          </a:p>
          <a:p>
            <a:r>
              <a:rPr lang="en-US" dirty="0"/>
              <a:t>OLAP operations</a:t>
            </a:r>
          </a:p>
          <a:p>
            <a:pPr lvl="1"/>
            <a:r>
              <a:rPr lang="en-US" dirty="0"/>
              <a:t>Typical OLAP operations</a:t>
            </a:r>
          </a:p>
          <a:p>
            <a:pPr lvl="1"/>
            <a:r>
              <a:rPr lang="en-US" dirty="0"/>
              <a:t>Indexing OLAP data: bitmap index and join index</a:t>
            </a:r>
          </a:p>
          <a:p>
            <a:pPr lvl="1"/>
            <a:r>
              <a:rPr lang="en-US" dirty="0"/>
              <a:t>Storage implementation: column-based databases</a:t>
            </a:r>
          </a:p>
          <a:p>
            <a:r>
              <a:rPr lang="en-US" dirty="0"/>
              <a:t>Data cube computation</a:t>
            </a:r>
          </a:p>
          <a:p>
            <a:r>
              <a:rPr lang="en-US" dirty="0"/>
              <a:t>Data cube computation methods</a:t>
            </a:r>
          </a:p>
        </p:txBody>
      </p:sp>
    </p:spTree>
    <p:extLst>
      <p:ext uri="{BB962C8B-B14F-4D97-AF65-F5344CB8AC3E}">
        <p14:creationId xmlns:p14="http://schemas.microsoft.com/office/powerpoint/2010/main" val="20783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 Data Warehouse?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Defined in many different ways, but not rigorously</a:t>
            </a:r>
          </a:p>
          <a:p>
            <a:pPr lvl="1"/>
            <a:r>
              <a:rPr lang="en-US" altLang="en-US" dirty="0"/>
              <a:t>A decision support database that is maintained separately from the organization’s operational database</a:t>
            </a:r>
          </a:p>
          <a:p>
            <a:pPr lvl="1"/>
            <a:r>
              <a:rPr lang="en-US" altLang="en-US" dirty="0"/>
              <a:t>Support information processing by providing a solid platform of consolidated, historical data for analysis</a:t>
            </a:r>
          </a:p>
          <a:p>
            <a:r>
              <a:rPr lang="en-US" altLang="en-US" dirty="0"/>
              <a:t>“A data warehouse is a subject-oriented, integrated, time-variant, and nonvolatile collection of data in support of management’s decision-making process.”—W. H. </a:t>
            </a:r>
            <a:r>
              <a:rPr lang="en-US" altLang="en-US" dirty="0" err="1"/>
              <a:t>Inmon</a:t>
            </a:r>
            <a:endParaRPr lang="en-US" altLang="en-US" dirty="0"/>
          </a:p>
          <a:p>
            <a:r>
              <a:rPr lang="en-US" altLang="en-US" dirty="0"/>
              <a:t>Data warehousing:</a:t>
            </a:r>
          </a:p>
          <a:p>
            <a:pPr lvl="1"/>
            <a:r>
              <a:rPr lang="en-US" altLang="en-US" dirty="0"/>
              <a:t>The process of constructing and using data warehouses</a:t>
            </a:r>
          </a:p>
        </p:txBody>
      </p:sp>
    </p:spTree>
    <p:extLst>
      <p:ext uri="{BB962C8B-B14F-4D97-AF65-F5344CB8AC3E}">
        <p14:creationId xmlns:p14="http://schemas.microsoft.com/office/powerpoint/2010/main" val="41444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D060-7803-59B9-4C26-DA84C97E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Analytic Processing (OLAP)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BF27C-A25F-908E-9FAD-CB5E967B1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Conceptually, we may explore all possible subspaces for interesting patterns</a:t>
            </a:r>
          </a:p>
          <a:p>
            <a:r>
              <a:rPr lang="en-US" altLang="en-US" dirty="0"/>
              <a:t>Some fundamental problems in analytics and data mining</a:t>
            </a:r>
          </a:p>
          <a:p>
            <a:pPr lvl="1"/>
            <a:r>
              <a:rPr lang="en-US" altLang="en-US" dirty="0"/>
              <a:t>What patterns are interesting?</a:t>
            </a:r>
          </a:p>
          <a:p>
            <a:pPr lvl="1"/>
            <a:r>
              <a:rPr lang="en-US" altLang="en-US" dirty="0"/>
              <a:t>How can we explore all possible subspaces systematically and efficiently?</a:t>
            </a:r>
          </a:p>
          <a:p>
            <a:r>
              <a:rPr lang="en-US" altLang="en-US" dirty="0"/>
              <a:t>Aggregates and group-</a:t>
            </a:r>
            <a:r>
              <a:rPr lang="en-US" altLang="en-US" dirty="0" err="1"/>
              <a:t>bys</a:t>
            </a:r>
            <a:r>
              <a:rPr lang="en-US" altLang="en-US" dirty="0"/>
              <a:t> are frequently used in data analysis and summarization</a:t>
            </a:r>
          </a:p>
          <a:p>
            <a:pPr marL="838179" lvl="4" indent="0">
              <a:buNone/>
            </a:pPr>
            <a:r>
              <a:rPr lang="en-US" altLang="en-US" dirty="0"/>
              <a:t>SELECT time, altitude, AVG(temp) </a:t>
            </a:r>
          </a:p>
          <a:p>
            <a:pPr marL="838179" lvl="4" indent="0">
              <a:buNone/>
            </a:pPr>
            <a:r>
              <a:rPr lang="en-US" altLang="en-US" dirty="0"/>
              <a:t>FROM weather GOUP BY time, altitude;</a:t>
            </a:r>
          </a:p>
          <a:p>
            <a:r>
              <a:rPr lang="en-US" altLang="en-US" dirty="0" smtClean="0"/>
              <a:t>Online </a:t>
            </a:r>
            <a:r>
              <a:rPr lang="en-US" altLang="en-US" dirty="0"/>
              <a:t>analytical processing (OLAP): the techniques that answer multi-dimensional analytical (MDA) queries efficiently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6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4B7252E0-3A3C-C2F1-8A6D-46EB4F8E7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926" y="2038943"/>
            <a:ext cx="4804881" cy="445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62519-A89F-95B7-89C1-8238C981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OLAP 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13E63-8729-B9B0-B6C0-471636BD9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5686" cy="4351338"/>
          </a:xfrm>
        </p:spPr>
        <p:txBody>
          <a:bodyPr/>
          <a:lstStyle/>
          <a:p>
            <a:r>
              <a:rPr lang="en-US" altLang="en-US" dirty="0"/>
              <a:t>Roll up (drill-up): summarize data by climbing up hierarchy or by dimension reduction</a:t>
            </a:r>
          </a:p>
          <a:p>
            <a:pPr lvl="1"/>
            <a:r>
              <a:rPr lang="en-US" altLang="en-US" dirty="0"/>
              <a:t>(Day, Store, Product type, SUM(sales) </a:t>
            </a:r>
            <a:r>
              <a:rPr lang="en-US" altLang="en-US" dirty="0">
                <a:sym typeface="Wingdings" pitchFamily="2" charset="2"/>
              </a:rPr>
              <a:t> (Month, City, *, SUM(sales))</a:t>
            </a:r>
            <a:endParaRPr lang="en-US" altLang="en-US" dirty="0"/>
          </a:p>
          <a:p>
            <a:r>
              <a:rPr lang="en-US" altLang="en-US" dirty="0"/>
              <a:t>Drill down (roll down): reverse of roll-up, from higher level summary to lower level summary or detailed data, or introducing new dimensions</a:t>
            </a:r>
          </a:p>
          <a:p>
            <a:endParaRPr 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D7950EF-0A80-DA29-0386-5262FA0F5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917" y="6071645"/>
            <a:ext cx="427122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100" dirty="0"/>
              <a:t>http://</a:t>
            </a:r>
            <a:r>
              <a:rPr lang="en-US" altLang="en-US" sz="1100" dirty="0" err="1"/>
              <a:t>www.tutorialspoint.com</a:t>
            </a:r>
            <a:r>
              <a:rPr lang="en-US" altLang="en-US" sz="1100" dirty="0"/>
              <a:t>/</a:t>
            </a:r>
            <a:r>
              <a:rPr lang="en-US" altLang="en-US" sz="1100" dirty="0" err="1"/>
              <a:t>dwh</a:t>
            </a:r>
            <a:r>
              <a:rPr lang="en-US" altLang="en-US" sz="1100" dirty="0"/>
              <a:t>/images/</a:t>
            </a:r>
            <a:r>
              <a:rPr lang="en-US" altLang="en-US" sz="1100" dirty="0" err="1"/>
              <a:t>rollup.jpg</a:t>
            </a: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3066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561E83E2-B1C4-43E4-E618-B250F92D4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52" y="365125"/>
            <a:ext cx="4204496" cy="568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AA323B4-A116-93B6-8D24-C4D85381F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006" y="3330358"/>
            <a:ext cx="6175495" cy="302599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CE8722-7F26-83AE-B8CE-3605AA73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3A7E2-A4B8-FE57-DC82-37CEC848C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89686" cy="4351338"/>
          </a:xfrm>
        </p:spPr>
        <p:txBody>
          <a:bodyPr/>
          <a:lstStyle/>
          <a:p>
            <a:r>
              <a:rPr lang="en-US" altLang="en-US" dirty="0"/>
              <a:t>Dice: pick specific values or ranges on some dimensions</a:t>
            </a:r>
          </a:p>
          <a:p>
            <a:r>
              <a:rPr lang="en-US" altLang="en-US" dirty="0"/>
              <a:t>Pivot: “rotate” a cube – changing the order of dimensions in visual analysis</a:t>
            </a:r>
          </a:p>
          <a:p>
            <a:endParaRPr lang="en-US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259F26-0E77-E732-D1C1-9A3881754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3354" y="6197843"/>
            <a:ext cx="33528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100" dirty="0"/>
              <a:t>http://</a:t>
            </a:r>
            <a:r>
              <a:rPr lang="en-US" altLang="en-US" sz="1100" dirty="0" err="1"/>
              <a:t>en.wikipedia.org</a:t>
            </a:r>
            <a:r>
              <a:rPr lang="en-US" altLang="en-US" sz="1100" dirty="0"/>
              <a:t>/wiki/</a:t>
            </a:r>
            <a:r>
              <a:rPr lang="en-US" altLang="en-US" sz="1100" dirty="0" err="1"/>
              <a:t>File:OLAP_pivoting.png</a:t>
            </a:r>
            <a:endParaRPr lang="en-US" alt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F884F-BBC8-2787-74B0-DC9FD27D0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690" y="6217559"/>
            <a:ext cx="333752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100" dirty="0"/>
              <a:t>http://</a:t>
            </a:r>
            <a:r>
              <a:rPr lang="en-US" altLang="en-US" sz="1100" dirty="0" err="1"/>
              <a:t>www.tutorialspoint.com</a:t>
            </a:r>
            <a:r>
              <a:rPr lang="en-US" altLang="en-US" sz="1100" dirty="0"/>
              <a:t>/</a:t>
            </a:r>
            <a:r>
              <a:rPr lang="en-US" altLang="en-US" sz="1100" dirty="0" err="1"/>
              <a:t>dwh</a:t>
            </a:r>
            <a:r>
              <a:rPr lang="en-US" altLang="en-US" sz="1100" dirty="0"/>
              <a:t>/images/</a:t>
            </a:r>
            <a:r>
              <a:rPr lang="en-US" altLang="en-US" sz="1100" dirty="0" err="1"/>
              <a:t>dice.jpg</a:t>
            </a: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1573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572" y="-261129"/>
            <a:ext cx="6388574" cy="7042929"/>
          </a:xfrm>
          <a:prstGeom prst="rect">
            <a:avLst/>
          </a:prstGeom>
        </p:spPr>
      </p:pic>
      <p:sp>
        <p:nvSpPr>
          <p:cNvPr id="6" name="Text Box 1061"/>
          <p:cNvSpPr txBox="1">
            <a:spLocks noChangeArrowheads="1"/>
          </p:cNvSpPr>
          <p:nvPr/>
        </p:nvSpPr>
        <p:spPr bwMode="auto">
          <a:xfrm>
            <a:off x="76200" y="2020550"/>
            <a:ext cx="419099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200" dirty="0">
                <a:latin typeface="Berlin Sans FB Demi" panose="020E0802020502020306" pitchFamily="34" charset="0"/>
              </a:rPr>
              <a:t>Typical OLAP Operations</a:t>
            </a:r>
          </a:p>
        </p:txBody>
      </p:sp>
    </p:spTree>
    <p:extLst>
      <p:ext uri="{BB962C8B-B14F-4D97-AF65-F5344CB8AC3E}">
        <p14:creationId xmlns:p14="http://schemas.microsoft.com/office/powerpoint/2010/main" val="327070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3" y="0"/>
            <a:ext cx="8636195" cy="70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5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9259"/>
            <a:ext cx="9220200" cy="67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FF81-5B7A-F560-44C2-C22D3A9A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Bitmap 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6DBA7E-BDAA-8F30-1D16-ECCA8C003D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0982" y="1219200"/>
                <a:ext cx="11588769" cy="5384800"/>
              </a:xfrm>
            </p:spPr>
            <p:txBody>
              <a:bodyPr/>
              <a:lstStyle/>
              <a:p>
                <a:r>
                  <a:rPr lang="en-US" altLang="en-US" dirty="0" smtClean="0"/>
                  <a:t>Allows quick searching in data cubes</a:t>
                </a:r>
              </a:p>
              <a:p>
                <a:r>
                  <a:rPr lang="en-US" altLang="en-US" dirty="0" smtClean="0"/>
                  <a:t>A distinct bit vector for each value for a given attribute</a:t>
                </a:r>
              </a:p>
              <a:p>
                <a:r>
                  <a:rPr lang="en-US" alt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records, a bitmap index has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bits and can be packed into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2" charset="2"/>
                      </a:rPr>
                      <m:t>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>
                        <a:latin typeface="Cambria Math" panose="02040503050406030204" pitchFamily="18" charset="0"/>
                        <a:sym typeface="Symbol" pitchFamily="2" charset="2"/>
                      </a:rPr>
                      <m:t>/8</m:t>
                    </m:r>
                  </m:oMath>
                </a14:m>
                <a:r>
                  <a:rPr lang="en-US" altLang="en-US" dirty="0" smtClean="0">
                    <a:sym typeface="Symbol" pitchFamily="2" charset="2"/>
                  </a:rPr>
                  <a:t> bytes</a:t>
                </a:r>
              </a:p>
              <a:p>
                <a:r>
                  <a:rPr lang="en-US" dirty="0" smtClean="0"/>
                  <a:t>Counting </a:t>
                </a:r>
                <a:r>
                  <a:rPr lang="en-US" dirty="0"/>
                  <a:t>using bitmap index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dirty="0" err="1" smtClean="0"/>
                  <a:t>hcount</a:t>
                </a:r>
                <a:r>
                  <a:rPr lang="en-US" dirty="0"/>
                  <a:t>[] contains the number of bits in the entry subscript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dirty="0" err="1"/>
                  <a:t>shcount</a:t>
                </a:r>
                <a:r>
                  <a:rPr lang="en-US" dirty="0"/>
                  <a:t>[01100101]=4</a:t>
                </a:r>
              </a:p>
              <a:p>
                <a:pPr lvl="1"/>
                <a:r>
                  <a:rPr lang="en-US" dirty="0"/>
                  <a:t>count = 0;</a:t>
                </a:r>
              </a:p>
              <a:p>
                <a:pPr lvl="1"/>
                <a:r>
                  <a:rPr lang="en-US" dirty="0"/>
                  <a:t>for (</a:t>
                </a:r>
                <a:r>
                  <a:rPr lang="en-US" dirty="0" err="1"/>
                  <a:t>i</a:t>
                </a:r>
                <a:r>
                  <a:rPr lang="en-US" dirty="0"/>
                  <a:t> = 0; </a:t>
                </a:r>
                <a:r>
                  <a:rPr lang="en-US" dirty="0" err="1"/>
                  <a:t>i</a:t>
                </a:r>
                <a:r>
                  <a:rPr lang="en-US" dirty="0"/>
                  <a:t> &lt; SHNUM; </a:t>
                </a:r>
                <a:r>
                  <a:rPr lang="en-US" dirty="0" err="1"/>
                  <a:t>i</a:t>
                </a:r>
                <a:r>
                  <a:rPr lang="en-US" dirty="0"/>
                  <a:t>++)</a:t>
                </a:r>
              </a:p>
              <a:p>
                <a:pPr lvl="1"/>
                <a:r>
                  <a:rPr lang="en-US" dirty="0"/>
                  <a:t>	count += </a:t>
                </a:r>
                <a:r>
                  <a:rPr lang="en-US" dirty="0" err="1"/>
                  <a:t>shcount</a:t>
                </a:r>
                <a:r>
                  <a:rPr lang="en-US" dirty="0"/>
                  <a:t>[B[</a:t>
                </a:r>
                <a:r>
                  <a:rPr lang="en-US" dirty="0" err="1"/>
                  <a:t>i</a:t>
                </a:r>
                <a:r>
                  <a:rPr lang="en-US" dirty="0"/>
                  <a:t>]];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6DBA7E-BDAA-8F30-1D16-ECCA8C003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982" y="1219200"/>
                <a:ext cx="11588769" cy="5384800"/>
              </a:xfrm>
              <a:blipFill>
                <a:blip r:embed="rId3"/>
                <a:stretch>
                  <a:fillRect l="-631" t="-1019" r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EAC365B4-9C45-CC19-B77C-26A3FB31E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74761"/>
              </p:ext>
            </p:extLst>
          </p:nvPr>
        </p:nvGraphicFramePr>
        <p:xfrm>
          <a:off x="9365146" y="4029403"/>
          <a:ext cx="2449513" cy="1981200"/>
        </p:xfrm>
        <a:graphic>
          <a:graphicData uri="http://schemas.openxmlformats.org/drawingml/2006/table">
            <a:tbl>
              <a:tblPr/>
              <a:tblGrid>
                <a:gridCol w="960438">
                  <a:extLst>
                    <a:ext uri="{9D8B030D-6E8A-4147-A177-3AD203B41FA5}">
                      <a16:colId xmlns:a16="http://schemas.microsoft.com/office/drawing/2014/main" val="3299308360"/>
                    </a:ext>
                  </a:extLst>
                </a:gridCol>
                <a:gridCol w="1160924">
                  <a:extLst>
                    <a:ext uri="{9D8B030D-6E8A-4147-A177-3AD203B41FA5}">
                      <a16:colId xmlns:a16="http://schemas.microsoft.com/office/drawing/2014/main" val="287006788"/>
                    </a:ext>
                  </a:extLst>
                </a:gridCol>
                <a:gridCol w="328151">
                  <a:extLst>
                    <a:ext uri="{9D8B030D-6E8A-4147-A177-3AD203B41FA5}">
                      <a16:colId xmlns:a16="http://schemas.microsoft.com/office/drawing/2014/main" val="3384357475"/>
                    </a:ext>
                  </a:extLst>
                </a:gridCol>
              </a:tblGrid>
              <a:tr h="1190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succeed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141992"/>
                  </a:ext>
                </a:extLst>
              </a:tr>
              <a:tr h="117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971451"/>
                  </a:ext>
                </a:extLst>
              </a:tr>
              <a:tr h="1190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37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011141"/>
                  </a:ext>
                </a:extLst>
              </a:tr>
              <a:tr h="117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487064"/>
                  </a:ext>
                </a:extLst>
              </a:tr>
              <a:tr h="1190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278495"/>
                  </a:ext>
                </a:extLst>
              </a:tr>
            </a:tbl>
          </a:graphicData>
        </a:graphic>
      </p:graphicFrame>
      <p:graphicFrame>
        <p:nvGraphicFramePr>
          <p:cNvPr id="6" name="Group 30">
            <a:extLst>
              <a:ext uri="{FF2B5EF4-FFF2-40B4-BE49-F238E27FC236}">
                <a16:creationId xmlns:a16="http://schemas.microsoft.com/office/drawing/2014/main" id="{71FFC60F-0F8A-9072-39B1-A64DCF8FE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603162"/>
              </p:ext>
            </p:extLst>
          </p:nvPr>
        </p:nvGraphicFramePr>
        <p:xfrm>
          <a:off x="7709384" y="6189991"/>
          <a:ext cx="1368425" cy="396875"/>
        </p:xfrm>
        <a:graphic>
          <a:graphicData uri="http://schemas.openxmlformats.org/drawingml/2006/table">
            <a:tbl>
              <a:tblPr/>
              <a:tblGrid>
                <a:gridCol w="311150">
                  <a:extLst>
                    <a:ext uri="{9D8B030D-6E8A-4147-A177-3AD203B41FA5}">
                      <a16:colId xmlns:a16="http://schemas.microsoft.com/office/drawing/2014/main" val="304407636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3915217392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42575358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927067294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5793" marB="45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T="45793" marB="457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233595"/>
                  </a:ext>
                </a:extLst>
              </a:tr>
            </a:tbl>
          </a:graphicData>
        </a:graphic>
      </p:graphicFrame>
      <p:cxnSp>
        <p:nvCxnSpPr>
          <p:cNvPr id="7" name="AutoShape 42">
            <a:extLst>
              <a:ext uri="{FF2B5EF4-FFF2-40B4-BE49-F238E27FC236}">
                <a16:creationId xmlns:a16="http://schemas.microsoft.com/office/drawing/2014/main" id="{F314283D-23F3-504F-73CC-900B763BB00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864959" y="4623128"/>
            <a:ext cx="2460625" cy="15668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43">
            <a:extLst>
              <a:ext uri="{FF2B5EF4-FFF2-40B4-BE49-F238E27FC236}">
                <a16:creationId xmlns:a16="http://schemas.microsoft.com/office/drawing/2014/main" id="{63214B83-DE07-0EB8-A580-4A785340A62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88809" y="5018416"/>
            <a:ext cx="2136775" cy="11715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44">
            <a:extLst>
              <a:ext uri="{FF2B5EF4-FFF2-40B4-BE49-F238E27FC236}">
                <a16:creationId xmlns:a16="http://schemas.microsoft.com/office/drawing/2014/main" id="{BBAF471D-0F50-EDBD-7648-82B7F16A872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98421" y="5808990"/>
            <a:ext cx="1427163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8626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691D-3369-BB31-CEAF-EAEF958B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OLAP Data Using Bitmap Indices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91B5-C867-FE27-24A7-772F035B1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75" y="1690688"/>
            <a:ext cx="8938449" cy="45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4727-8298-2A72-0B47-7082B65C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Advantages of Bitmap 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6BB704-B182-8C26-0716-65F4AF26C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Efficient in space</a:t>
                </a:r>
              </a:p>
              <a:p>
                <a:r>
                  <a:rPr lang="en-US" altLang="en-US" dirty="0"/>
                  <a:t>Ready for logic composition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𝐴𝑁𝐷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Bitmap operations can be used</a:t>
                </a:r>
              </a:p>
              <a:p>
                <a:r>
                  <a:rPr lang="en-US" altLang="en-US" dirty="0"/>
                  <a:t>Bitmap index only works for categorical data with low cardinality</a:t>
                </a:r>
              </a:p>
              <a:p>
                <a:pPr lvl="1"/>
                <a:r>
                  <a:rPr lang="en-US" altLang="en-US" dirty="0"/>
                  <a:t>Naively, we need 50 bits per entry to represent the state of a customer in US</a:t>
                </a:r>
              </a:p>
              <a:p>
                <a:pPr lvl="1"/>
                <a:r>
                  <a:rPr lang="en-US" altLang="en-US" dirty="0"/>
                  <a:t>How to represent a sale in dollars?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6BB704-B182-8C26-0716-65F4AF26C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1" t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0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51D8-0920-8F5E-1364-F4CE7311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Bit-Sliced 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F4943-E42E-8A07-CDCD-9E929B0F5F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 smtClean="0"/>
                  <a:t>A sale amount can be written as an integer number of pennies, and then be represented as a binary number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 smtClean="0"/>
                  <a:t> bits</a:t>
                </a:r>
              </a:p>
              <a:p>
                <a:pPr lvl="1"/>
                <a:r>
                  <a:rPr lang="en-US" altLang="en-US" dirty="0"/>
                  <a:t>32 bits is good for up to $42,949,672.95, appropriate for many stores</a:t>
                </a:r>
              </a:p>
              <a:p>
                <a:r>
                  <a:rPr lang="en-US" dirty="0" smtClean="0"/>
                  <a:t>After representing amount </a:t>
                </a:r>
                <a:r>
                  <a:rPr lang="en-US" dirty="0"/>
                  <a:t>numbers in binary, </a:t>
                </a:r>
                <a:r>
                  <a:rPr lang="en-US" dirty="0" smtClean="0"/>
                  <a:t>build </a:t>
                </a:r>
                <a:r>
                  <a:rPr lang="en-US" dirty="0"/>
                  <a:t>a bitmap index for every </a:t>
                </a:r>
                <a:r>
                  <a:rPr lang="en-US" dirty="0" smtClean="0"/>
                  <a:t>bit</a:t>
                </a:r>
              </a:p>
              <a:p>
                <a:r>
                  <a:rPr lang="en-US" dirty="0" smtClean="0"/>
                  <a:t>To</a:t>
                </a:r>
                <a:r>
                  <a:rPr lang="en-US" dirty="0"/>
                  <a:t> </a:t>
                </a:r>
                <a:r>
                  <a:rPr lang="en-US" dirty="0" smtClean="0"/>
                  <a:t>compute </a:t>
                </a:r>
                <a:r>
                  <a:rPr lang="en-US" dirty="0"/>
                  <a:t>the sum of all </a:t>
                </a:r>
                <a:r>
                  <a:rPr lang="en-US" dirty="0" smtClean="0"/>
                  <a:t>amounts, count </a:t>
                </a:r>
                <a:r>
                  <a:rPr lang="en-US" dirty="0"/>
                  <a:t>for each bit the number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s</a:t>
                </a:r>
              </a:p>
              <a:p>
                <a:r>
                  <a:rPr lang="en-US" dirty="0" smtClean="0"/>
                  <a:t>Denote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≥0)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 smtClean="0"/>
                  <a:t>the number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bits of the amounts from right to left, the rightmost being bit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at </a:t>
                </a:r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bit carries a weight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 smtClean="0"/>
                  <a:t>pennies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sum of amounts </a:t>
                </a:r>
                <a:r>
                  <a:rPr lang="en-US" dirty="0" smtClean="0"/>
                  <a:t>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pennies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≥0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dirty="0" smtClean="0"/>
                  <a:t> dollars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0F4943-E42E-8A07-CDCD-9E929B0F5F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41" t="-1019" r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9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Warehouse—Subject-Oriented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Organized around major subjects, such as customer, product, sales</a:t>
            </a:r>
          </a:p>
          <a:p>
            <a:r>
              <a:rPr lang="en-US" altLang="en-US" dirty="0"/>
              <a:t>Focusing on the modeling and analysis of data for decision makers, not on daily operations or transaction processing</a:t>
            </a:r>
          </a:p>
          <a:p>
            <a:r>
              <a:rPr lang="en-US" altLang="en-US" dirty="0"/>
              <a:t>Provide a simple and concise view around particular subject issues by excluding data that are not useful in the decision support process</a:t>
            </a:r>
          </a:p>
        </p:txBody>
      </p:sp>
    </p:spTree>
    <p:extLst>
      <p:ext uri="{BB962C8B-B14F-4D97-AF65-F5344CB8AC3E}">
        <p14:creationId xmlns:p14="http://schemas.microsoft.com/office/powerpoint/2010/main" val="1525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79BD-FF14-BB7A-6682-D9107EB9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OLAP Data Using Bit-sliced Indices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F8CF5-4670-E3CA-CB00-E74B14EE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1399"/>
            <a:ext cx="10400590" cy="266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0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Indexing OLAP Data: Join Indices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6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Join index: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𝐽𝐼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𝑅𝑖𝑑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𝑆𝑖𝑑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𝑅𝑖𝑑</m:t>
                        </m:r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</m:e>
                    </m:d>
                    <m:r>
                      <m:rPr>
                        <m:lit/>
                      </m:rPr>
                      <a:rPr lang="en-US" i="1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⋈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𝑠𝑖𝑑</m:t>
                        </m:r>
                        <m:r>
                          <a:rPr lang="en-US" i="1">
                            <a:latin typeface="Cambria Math"/>
                          </a:rPr>
                          <m:t>, …</m:t>
                        </m:r>
                      </m:e>
                    </m:d>
                  </m:oMath>
                </a14:m>
                <a:endParaRPr lang="en-US" altLang="en-US" dirty="0">
                  <a:sym typeface="MT Extra" panose="05050102010205020202" pitchFamily="18" charset="2"/>
                </a:endParaRPr>
              </a:p>
              <a:p>
                <a:r>
                  <a:rPr lang="en-US" altLang="en-US" dirty="0"/>
                  <a:t>Traditional indices map the values to a list of record ids</a:t>
                </a:r>
              </a:p>
              <a:p>
                <a:pPr lvl="1"/>
                <a:r>
                  <a:rPr lang="en-US" altLang="en-US" dirty="0"/>
                  <a:t>It materializes relational join in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𝐽𝐼</m:t>
                    </m:r>
                  </m:oMath>
                </a14:m>
                <a:r>
                  <a:rPr lang="en-US" altLang="en-US" dirty="0"/>
                  <a:t> file and speeds up relational join </a:t>
                </a:r>
              </a:p>
              <a:p>
                <a:r>
                  <a:rPr lang="en-US" altLang="en-US" dirty="0"/>
                  <a:t>In data warehouses, join index relates the values of the dimensions of a start schema to rows in the fact </a:t>
                </a:r>
                <a:r>
                  <a:rPr lang="en-US" altLang="en-US" dirty="0" smtClean="0"/>
                  <a:t>table</a:t>
                </a:r>
                <a:endParaRPr lang="en-US" altLang="en-US" dirty="0"/>
              </a:p>
              <a:p>
                <a:pPr lvl="1"/>
                <a:r>
                  <a:rPr lang="en-US" altLang="en-US" dirty="0"/>
                  <a:t>E.g., fact table: Sales and two dimensions city and product</a:t>
                </a:r>
              </a:p>
              <a:p>
                <a:pPr lvl="2"/>
                <a:r>
                  <a:rPr lang="en-US" altLang="en-US" dirty="0"/>
                  <a:t>A join index on city maintains for each distinct city a list of R-IDs of the tuples recording the Sales in the city </a:t>
                </a:r>
              </a:p>
              <a:p>
                <a:pPr lvl="1"/>
                <a:r>
                  <a:rPr lang="en-US" altLang="en-US" dirty="0"/>
                  <a:t>Join indices can span multiple dimensions</a:t>
                </a:r>
              </a:p>
            </p:txBody>
          </p:sp>
        </mc:Choice>
        <mc:Fallback xmlns="">
          <p:sp>
            <p:nvSpPr>
              <p:cNvPr id="4506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641" t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7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30E1-F6A7-D482-98D9-4616965E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Index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9CDF2-8A30-DBEC-2968-12690979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73" y="1690688"/>
            <a:ext cx="7947454" cy="45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AF17-F118-B077-2C44-81A1167F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Horizontal versus Vertical Storage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98C79-21E5-2A55-8F23-BDF863E16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fact table for data warehousing is often fat</a:t>
            </a:r>
          </a:p>
          <a:p>
            <a:pPr lvl="1"/>
            <a:r>
              <a:rPr lang="en-US" altLang="en-US" dirty="0"/>
              <a:t>Tens of even hundreds of dimensions/attributes</a:t>
            </a:r>
          </a:p>
          <a:p>
            <a:r>
              <a:rPr lang="en-US" altLang="en-US" dirty="0"/>
              <a:t>A query is often about only a few attributes</a:t>
            </a:r>
          </a:p>
          <a:p>
            <a:r>
              <a:rPr lang="en-US" altLang="en-US" dirty="0"/>
              <a:t>Horizontal storage: tuples are stored one by one</a:t>
            </a:r>
          </a:p>
          <a:p>
            <a:r>
              <a:rPr lang="en-US" altLang="en-US" dirty="0"/>
              <a:t>Vertical storage: tuples are stored by attributes</a:t>
            </a:r>
          </a:p>
          <a:p>
            <a:endParaRPr lang="en-US" dirty="0"/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110F2D6D-206C-56B9-8704-99F6875AEBAC}"/>
              </a:ext>
            </a:extLst>
          </p:cNvPr>
          <p:cNvGraphicFramePr>
            <a:graphicFrameLocks noGrp="1"/>
          </p:cNvGraphicFramePr>
          <p:nvPr/>
        </p:nvGraphicFramePr>
        <p:xfrm>
          <a:off x="2351088" y="4365625"/>
          <a:ext cx="2952750" cy="1828800"/>
        </p:xfrm>
        <a:graphic>
          <a:graphicData uri="http://schemas.openxmlformats.org/drawingml/2006/table">
            <a:tbl>
              <a:tblPr/>
              <a:tblGrid>
                <a:gridCol w="725487">
                  <a:extLst>
                    <a:ext uri="{9D8B030D-6E8A-4147-A177-3AD203B41FA5}">
                      <a16:colId xmlns:a16="http://schemas.microsoft.com/office/drawing/2014/main" val="455290076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386032546"/>
                    </a:ext>
                  </a:extLst>
                </a:gridCol>
                <a:gridCol w="725488">
                  <a:extLst>
                    <a:ext uri="{9D8B030D-6E8A-4147-A177-3AD203B41FA5}">
                      <a16:colId xmlns:a16="http://schemas.microsoft.com/office/drawing/2014/main" val="188053456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165196918"/>
                    </a:ext>
                  </a:extLst>
                </a:gridCol>
              </a:tblGrid>
              <a:tr h="201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944805"/>
                  </a:ext>
                </a:extLst>
              </a:tr>
              <a:tr h="203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x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x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x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285428"/>
                  </a:ext>
                </a:extLst>
              </a:tr>
              <a:tr h="201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080946"/>
                  </a:ext>
                </a:extLst>
              </a:tr>
              <a:tr h="201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en-US" alt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875525"/>
                  </a:ext>
                </a:extLst>
              </a:tr>
            </a:tbl>
          </a:graphicData>
        </a:graphic>
      </p:graphicFrame>
      <p:graphicFrame>
        <p:nvGraphicFramePr>
          <p:cNvPr id="6" name="Group 31">
            <a:extLst>
              <a:ext uri="{FF2B5EF4-FFF2-40B4-BE49-F238E27FC236}">
                <a16:creationId xmlns:a16="http://schemas.microsoft.com/office/drawing/2014/main" id="{81B23898-905D-0C45-E168-9B450808D21F}"/>
              </a:ext>
            </a:extLst>
          </p:cNvPr>
          <p:cNvGraphicFramePr>
            <a:graphicFrameLocks noGrp="1"/>
          </p:cNvGraphicFramePr>
          <p:nvPr/>
        </p:nvGraphicFramePr>
        <p:xfrm>
          <a:off x="6600825" y="4365625"/>
          <a:ext cx="2952750" cy="1828800"/>
        </p:xfrm>
        <a:graphic>
          <a:graphicData uri="http://schemas.openxmlformats.org/drawingml/2006/table">
            <a:tbl>
              <a:tblPr/>
              <a:tblGrid>
                <a:gridCol w="725488">
                  <a:extLst>
                    <a:ext uri="{9D8B030D-6E8A-4147-A177-3AD203B41FA5}">
                      <a16:colId xmlns:a16="http://schemas.microsoft.com/office/drawing/2014/main" val="2909552702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3939756112"/>
                    </a:ext>
                  </a:extLst>
                </a:gridCol>
                <a:gridCol w="725487">
                  <a:extLst>
                    <a:ext uri="{9D8B030D-6E8A-4147-A177-3AD203B41FA5}">
                      <a16:colId xmlns:a16="http://schemas.microsoft.com/office/drawing/2014/main" val="58678082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148908821"/>
                    </a:ext>
                  </a:extLst>
                </a:gridCol>
              </a:tblGrid>
              <a:tr h="201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550609"/>
                  </a:ext>
                </a:extLst>
              </a:tr>
              <a:tr h="2032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x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x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x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847606"/>
                  </a:ext>
                </a:extLst>
              </a:tr>
              <a:tr h="201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51040"/>
                  </a:ext>
                </a:extLst>
              </a:tr>
              <a:tr h="2016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en-US" alt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z</a:t>
                      </a:r>
                      <a:r>
                        <a:rPr kumimoji="0" lang="en-US" altLang="en-US" sz="2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60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54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E3CA0-5D6D-8BBC-5187-1F9F4936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Column-based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1DFC3-0EAB-9551-31C1-F7795BE6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64437"/>
            <a:ext cx="10559895" cy="20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22B8-5432-857C-5C16-28126000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Answering Using Vertical Storage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17849-6CB6-4724-32C1-7D642612D1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Find the information of tuple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Typical in OLTP</a:t>
                </a:r>
              </a:p>
              <a:p>
                <a:pPr lvl="1"/>
                <a:r>
                  <a:rPr lang="en-US" altLang="en-US" dirty="0"/>
                  <a:t>Horizontal storage: get the whole tuple in one search</a:t>
                </a:r>
              </a:p>
              <a:p>
                <a:pPr lvl="1"/>
                <a:r>
                  <a:rPr lang="en-US" altLang="en-US" dirty="0"/>
                  <a:t>Vertical storage: search 100 lists</a:t>
                </a:r>
              </a:p>
              <a:p>
                <a:r>
                  <a:rPr lang="en-US" altLang="en-US" dirty="0"/>
                  <a:t>Find </a:t>
                </a:r>
                <a:r>
                  <a:rPr lang="en-US" altLang="en-US" dirty="0" smtClean="0"/>
                  <a:t>SUM(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altLang="en-US" dirty="0" smtClean="0"/>
                  <a:t>) GROUP BY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22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baseline="-25000" dirty="0" smtClean="0">
                        <a:latin typeface="Cambria Math" panose="02040503050406030204" pitchFamily="18" charset="0"/>
                      </a:rPr>
                      <m:t>83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Typical in OLAP</a:t>
                </a:r>
              </a:p>
              <a:p>
                <a:pPr lvl="1"/>
                <a:r>
                  <a:rPr lang="en-US" altLang="en-US" dirty="0"/>
                  <a:t>Horizontal storage (no index): search all tuples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(100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is the number of tuples</a:t>
                </a:r>
              </a:p>
              <a:p>
                <a:pPr lvl="1"/>
                <a:r>
                  <a:rPr lang="en-US" altLang="en-US" dirty="0"/>
                  <a:t>Vertical storage: search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en-US" dirty="0"/>
                  <a:t> lists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, 3% of the horizontal storage method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17849-6CB6-4724-32C1-7D642612D1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1" t="-1019" r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82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31D9-D478-7258-E143-CB954C28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978C5-2FEB-0E70-3293-20A24F7A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warehouse</a:t>
            </a:r>
          </a:p>
          <a:p>
            <a:r>
              <a:rPr lang="en-US" dirty="0"/>
              <a:t>Data warehouse modeling: schema and measures</a:t>
            </a:r>
          </a:p>
          <a:p>
            <a:r>
              <a:rPr lang="en-US" dirty="0"/>
              <a:t>OLAP operations</a:t>
            </a:r>
          </a:p>
          <a:p>
            <a:r>
              <a:rPr lang="en-US" dirty="0"/>
              <a:t>Data cube computation</a:t>
            </a:r>
          </a:p>
          <a:p>
            <a:pPr lvl="1"/>
            <a:r>
              <a:rPr lang="en-US" dirty="0"/>
              <a:t>Terminology of data cube computation</a:t>
            </a:r>
          </a:p>
          <a:p>
            <a:pPr lvl="1"/>
            <a:r>
              <a:rPr lang="en-US" dirty="0"/>
              <a:t>Data cube materialization: ideas</a:t>
            </a:r>
          </a:p>
          <a:p>
            <a:pPr lvl="1"/>
            <a:r>
              <a:rPr lang="en-US" dirty="0"/>
              <a:t>OLAP server architectures: ROLAP vs. MOLAP vs. HOLAP</a:t>
            </a:r>
          </a:p>
          <a:p>
            <a:pPr lvl="1"/>
            <a:r>
              <a:rPr lang="en-US" dirty="0"/>
              <a:t>General strategies for data cube computation</a:t>
            </a:r>
          </a:p>
          <a:p>
            <a:r>
              <a:rPr lang="en-US" dirty="0"/>
              <a:t>Data cube computation methods</a:t>
            </a:r>
          </a:p>
        </p:txBody>
      </p:sp>
    </p:spTree>
    <p:extLst>
      <p:ext uri="{BB962C8B-B14F-4D97-AF65-F5344CB8AC3E}">
        <p14:creationId xmlns:p14="http://schemas.microsoft.com/office/powerpoint/2010/main" val="301650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 Cube: A Lattice of Cuboids</a:t>
            </a:r>
          </a:p>
        </p:txBody>
      </p:sp>
      <p:grpSp>
        <p:nvGrpSpPr>
          <p:cNvPr id="6149" name="Group 78"/>
          <p:cNvGrpSpPr>
            <a:grpSpLocks/>
          </p:cNvGrpSpPr>
          <p:nvPr/>
        </p:nvGrpSpPr>
        <p:grpSpPr bwMode="auto">
          <a:xfrm>
            <a:off x="589491" y="1408670"/>
            <a:ext cx="11013017" cy="4910138"/>
            <a:chOff x="86" y="864"/>
            <a:chExt cx="5203" cy="3093"/>
          </a:xfrm>
        </p:grpSpPr>
        <p:sp>
          <p:nvSpPr>
            <p:cNvPr id="6150" name="Text Box 3"/>
            <p:cNvSpPr txBox="1">
              <a:spLocks noChangeArrowheads="1"/>
            </p:cNvSpPr>
            <p:nvPr/>
          </p:nvSpPr>
          <p:spPr bwMode="auto">
            <a:xfrm>
              <a:off x="86" y="2343"/>
              <a:ext cx="48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itchFamily="18" charset="0"/>
                  <a:ea typeface="SimSun" pitchFamily="2" charset="-122"/>
                </a:rPr>
                <a:t>time,item</a:t>
              </a:r>
              <a:endParaRPr lang="en-US" altLang="zh-CN" sz="24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6151" name="Text Box 4"/>
            <p:cNvSpPr txBox="1">
              <a:spLocks noChangeArrowheads="1"/>
            </p:cNvSpPr>
            <p:nvPr/>
          </p:nvSpPr>
          <p:spPr bwMode="auto">
            <a:xfrm>
              <a:off x="86" y="3111"/>
              <a:ext cx="83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itchFamily="18" charset="0"/>
                  <a:ea typeface="SimSun" pitchFamily="2" charset="-122"/>
                </a:rPr>
                <a:t>time,item,location</a:t>
              </a:r>
              <a:endParaRPr lang="en-US" altLang="zh-CN" sz="24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6152" name="Text Box 5"/>
            <p:cNvSpPr txBox="1">
              <a:spLocks noChangeArrowheads="1"/>
            </p:cNvSpPr>
            <p:nvPr/>
          </p:nvSpPr>
          <p:spPr bwMode="auto">
            <a:xfrm>
              <a:off x="1248" y="3744"/>
              <a:ext cx="131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>
                  <a:latin typeface="Times New Roman" pitchFamily="18" charset="0"/>
                  <a:ea typeface="SimSun" pitchFamily="2" charset="-122"/>
                </a:rPr>
                <a:t>time, item, location, supplierc</a:t>
              </a:r>
              <a:endParaRPr lang="en-US" altLang="zh-CN" sz="2400">
                <a:latin typeface="Times New Roman" pitchFamily="18" charset="0"/>
                <a:ea typeface="SimSun" pitchFamily="2" charset="-122"/>
              </a:endParaRPr>
            </a:p>
          </p:txBody>
        </p:sp>
        <p:grpSp>
          <p:nvGrpSpPr>
            <p:cNvPr id="6153" name="Group 6"/>
            <p:cNvGrpSpPr>
              <a:grpSpLocks/>
            </p:cNvGrpSpPr>
            <p:nvPr/>
          </p:nvGrpSpPr>
          <p:grpSpPr bwMode="auto">
            <a:xfrm>
              <a:off x="384" y="864"/>
              <a:ext cx="4905" cy="2823"/>
              <a:chOff x="384" y="1209"/>
              <a:chExt cx="4905" cy="2823"/>
            </a:xfrm>
          </p:grpSpPr>
          <p:sp>
            <p:nvSpPr>
              <p:cNvPr id="6154" name="AutoShape 7"/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55" name="AutoShape 8"/>
              <p:cNvSpPr>
                <a:spLocks noChangeArrowheads="1"/>
              </p:cNvSpPr>
              <p:nvPr/>
            </p:nvSpPr>
            <p:spPr bwMode="auto">
              <a:xfrm>
                <a:off x="816" y="1968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56" name="AutoShape 9"/>
              <p:cNvSpPr>
                <a:spLocks noChangeArrowheads="1"/>
              </p:cNvSpPr>
              <p:nvPr/>
            </p:nvSpPr>
            <p:spPr bwMode="auto">
              <a:xfrm>
                <a:off x="1536" y="1968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57" name="AutoShape 10"/>
              <p:cNvSpPr>
                <a:spLocks noChangeArrowheads="1"/>
              </p:cNvSpPr>
              <p:nvPr/>
            </p:nvSpPr>
            <p:spPr bwMode="auto">
              <a:xfrm>
                <a:off x="2256" y="1968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58" name="AutoShape 11"/>
              <p:cNvSpPr>
                <a:spLocks noChangeArrowheads="1"/>
              </p:cNvSpPr>
              <p:nvPr/>
            </p:nvSpPr>
            <p:spPr bwMode="auto">
              <a:xfrm>
                <a:off x="1728" y="2592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59" name="AutoShape 12"/>
              <p:cNvSpPr>
                <a:spLocks noChangeArrowheads="1"/>
              </p:cNvSpPr>
              <p:nvPr/>
            </p:nvSpPr>
            <p:spPr bwMode="auto">
              <a:xfrm>
                <a:off x="2976" y="2592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0" name="AutoShape 13"/>
              <p:cNvSpPr>
                <a:spLocks noChangeArrowheads="1"/>
              </p:cNvSpPr>
              <p:nvPr/>
            </p:nvSpPr>
            <p:spPr bwMode="auto">
              <a:xfrm>
                <a:off x="2400" y="2592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1" name="AutoShape 14"/>
              <p:cNvSpPr>
                <a:spLocks noChangeArrowheads="1"/>
              </p:cNvSpPr>
              <p:nvPr/>
            </p:nvSpPr>
            <p:spPr bwMode="auto">
              <a:xfrm>
                <a:off x="1056" y="2592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2" name="AutoShape 15"/>
              <p:cNvSpPr>
                <a:spLocks noChangeArrowheads="1"/>
              </p:cNvSpPr>
              <p:nvPr/>
            </p:nvSpPr>
            <p:spPr bwMode="auto">
              <a:xfrm>
                <a:off x="384" y="2592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3" name="AutoShape 16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4" name="AutoShape 17"/>
              <p:cNvSpPr>
                <a:spLocks noChangeArrowheads="1"/>
              </p:cNvSpPr>
              <p:nvPr/>
            </p:nvSpPr>
            <p:spPr bwMode="auto">
              <a:xfrm>
                <a:off x="816" y="3264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5" name="AutoShape 18"/>
              <p:cNvSpPr>
                <a:spLocks noChangeArrowheads="1"/>
              </p:cNvSpPr>
              <p:nvPr/>
            </p:nvSpPr>
            <p:spPr bwMode="auto">
              <a:xfrm>
                <a:off x="3552" y="2592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6" name="AutoShape 19"/>
              <p:cNvSpPr>
                <a:spLocks noChangeArrowheads="1"/>
              </p:cNvSpPr>
              <p:nvPr/>
            </p:nvSpPr>
            <p:spPr bwMode="auto">
              <a:xfrm>
                <a:off x="1920" y="3888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7" name="AutoShape 20"/>
              <p:cNvSpPr>
                <a:spLocks noChangeArrowheads="1"/>
              </p:cNvSpPr>
              <p:nvPr/>
            </p:nvSpPr>
            <p:spPr bwMode="auto">
              <a:xfrm>
                <a:off x="2784" y="3264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8" name="AutoShape 21"/>
              <p:cNvSpPr>
                <a:spLocks noChangeArrowheads="1"/>
              </p:cNvSpPr>
              <p:nvPr/>
            </p:nvSpPr>
            <p:spPr bwMode="auto">
              <a:xfrm>
                <a:off x="2112" y="3264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69" name="AutoShape 22"/>
              <p:cNvSpPr>
                <a:spLocks noChangeArrowheads="1"/>
              </p:cNvSpPr>
              <p:nvPr/>
            </p:nvSpPr>
            <p:spPr bwMode="auto">
              <a:xfrm>
                <a:off x="1440" y="3264"/>
                <a:ext cx="144" cy="14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6170" name="Text Box 23"/>
              <p:cNvSpPr txBox="1">
                <a:spLocks noChangeArrowheads="1"/>
              </p:cNvSpPr>
              <p:nvPr/>
            </p:nvSpPr>
            <p:spPr bwMode="auto">
              <a:xfrm>
                <a:off x="1800" y="1209"/>
                <a:ext cx="20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all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171" name="Text Box 24"/>
              <p:cNvSpPr txBox="1">
                <a:spLocks noChangeArrowheads="1"/>
              </p:cNvSpPr>
              <p:nvPr/>
            </p:nvSpPr>
            <p:spPr bwMode="auto">
              <a:xfrm>
                <a:off x="758" y="1737"/>
                <a:ext cx="30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time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172" name="Text Box 25"/>
              <p:cNvSpPr txBox="1">
                <a:spLocks noChangeArrowheads="1"/>
              </p:cNvSpPr>
              <p:nvPr/>
            </p:nvSpPr>
            <p:spPr bwMode="auto">
              <a:xfrm>
                <a:off x="1478" y="1737"/>
                <a:ext cx="30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item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173" name="Text Box 26"/>
              <p:cNvSpPr txBox="1">
                <a:spLocks noChangeArrowheads="1"/>
              </p:cNvSpPr>
              <p:nvPr/>
            </p:nvSpPr>
            <p:spPr bwMode="auto">
              <a:xfrm>
                <a:off x="2198" y="1737"/>
                <a:ext cx="4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location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174" name="Text Box 27"/>
              <p:cNvSpPr txBox="1">
                <a:spLocks noChangeArrowheads="1"/>
              </p:cNvSpPr>
              <p:nvPr/>
            </p:nvSpPr>
            <p:spPr bwMode="auto">
              <a:xfrm>
                <a:off x="2918" y="1737"/>
                <a:ext cx="4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175" name="Line 28"/>
              <p:cNvSpPr>
                <a:spLocks noChangeShapeType="1"/>
              </p:cNvSpPr>
              <p:nvPr/>
            </p:nvSpPr>
            <p:spPr bwMode="auto">
              <a:xfrm flipH="1">
                <a:off x="864" y="1488"/>
                <a:ext cx="1056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6" name="Line 29"/>
              <p:cNvSpPr>
                <a:spLocks noChangeShapeType="1"/>
              </p:cNvSpPr>
              <p:nvPr/>
            </p:nvSpPr>
            <p:spPr bwMode="auto">
              <a:xfrm flipH="1">
                <a:off x="1632" y="1488"/>
                <a:ext cx="28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7" name="Line 30"/>
              <p:cNvSpPr>
                <a:spLocks noChangeShapeType="1"/>
              </p:cNvSpPr>
              <p:nvPr/>
            </p:nvSpPr>
            <p:spPr bwMode="auto">
              <a:xfrm>
                <a:off x="1920" y="1488"/>
                <a:ext cx="384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8" name="Line 31"/>
              <p:cNvSpPr>
                <a:spLocks noChangeShapeType="1"/>
              </p:cNvSpPr>
              <p:nvPr/>
            </p:nvSpPr>
            <p:spPr bwMode="auto">
              <a:xfrm>
                <a:off x="1920" y="1488"/>
                <a:ext cx="1056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9" name="Line 32"/>
              <p:cNvSpPr>
                <a:spLocks noChangeShapeType="1"/>
              </p:cNvSpPr>
              <p:nvPr/>
            </p:nvSpPr>
            <p:spPr bwMode="auto">
              <a:xfrm flipH="1">
                <a:off x="432" y="2016"/>
                <a:ext cx="43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0" name="Line 33"/>
              <p:cNvSpPr>
                <a:spLocks noChangeShapeType="1"/>
              </p:cNvSpPr>
              <p:nvPr/>
            </p:nvSpPr>
            <p:spPr bwMode="auto">
              <a:xfrm>
                <a:off x="864" y="2016"/>
                <a:ext cx="24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1" name="Line 34"/>
              <p:cNvSpPr>
                <a:spLocks noChangeShapeType="1"/>
              </p:cNvSpPr>
              <p:nvPr/>
            </p:nvSpPr>
            <p:spPr bwMode="auto">
              <a:xfrm>
                <a:off x="864" y="2016"/>
                <a:ext cx="91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2" name="Line 35"/>
              <p:cNvSpPr>
                <a:spLocks noChangeShapeType="1"/>
              </p:cNvSpPr>
              <p:nvPr/>
            </p:nvSpPr>
            <p:spPr bwMode="auto">
              <a:xfrm flipH="1">
                <a:off x="432" y="2016"/>
                <a:ext cx="120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3" name="Line 36"/>
              <p:cNvSpPr>
                <a:spLocks noChangeShapeType="1"/>
              </p:cNvSpPr>
              <p:nvPr/>
            </p:nvSpPr>
            <p:spPr bwMode="auto">
              <a:xfrm>
                <a:off x="1632" y="2016"/>
                <a:ext cx="81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4" name="Line 37"/>
              <p:cNvSpPr>
                <a:spLocks noChangeShapeType="1"/>
              </p:cNvSpPr>
              <p:nvPr/>
            </p:nvSpPr>
            <p:spPr bwMode="auto">
              <a:xfrm>
                <a:off x="1632" y="2016"/>
                <a:ext cx="1392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5" name="Line 38"/>
              <p:cNvSpPr>
                <a:spLocks noChangeShapeType="1"/>
              </p:cNvSpPr>
              <p:nvPr/>
            </p:nvSpPr>
            <p:spPr bwMode="auto">
              <a:xfrm>
                <a:off x="2304" y="2016"/>
                <a:ext cx="144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6" name="Line 39"/>
              <p:cNvSpPr>
                <a:spLocks noChangeShapeType="1"/>
              </p:cNvSpPr>
              <p:nvPr/>
            </p:nvSpPr>
            <p:spPr bwMode="auto">
              <a:xfrm>
                <a:off x="2304" y="2016"/>
                <a:ext cx="129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Line 40"/>
              <p:cNvSpPr>
                <a:spLocks noChangeShapeType="1"/>
              </p:cNvSpPr>
              <p:nvPr/>
            </p:nvSpPr>
            <p:spPr bwMode="auto">
              <a:xfrm flipH="1">
                <a:off x="1104" y="2016"/>
                <a:ext cx="120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8" name="Line 41"/>
              <p:cNvSpPr>
                <a:spLocks noChangeShapeType="1"/>
              </p:cNvSpPr>
              <p:nvPr/>
            </p:nvSpPr>
            <p:spPr bwMode="auto">
              <a:xfrm flipH="1">
                <a:off x="1776" y="2064"/>
                <a:ext cx="120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Line 42"/>
              <p:cNvSpPr>
                <a:spLocks noChangeShapeType="1"/>
              </p:cNvSpPr>
              <p:nvPr/>
            </p:nvSpPr>
            <p:spPr bwMode="auto">
              <a:xfrm>
                <a:off x="2976" y="2064"/>
                <a:ext cx="48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0" name="Line 43"/>
              <p:cNvSpPr>
                <a:spLocks noChangeShapeType="1"/>
              </p:cNvSpPr>
              <p:nvPr/>
            </p:nvSpPr>
            <p:spPr bwMode="auto">
              <a:xfrm>
                <a:off x="2976" y="2064"/>
                <a:ext cx="62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1" name="Line 44"/>
              <p:cNvSpPr>
                <a:spLocks noChangeShapeType="1"/>
              </p:cNvSpPr>
              <p:nvPr/>
            </p:nvSpPr>
            <p:spPr bwMode="auto">
              <a:xfrm>
                <a:off x="432" y="2640"/>
                <a:ext cx="432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2" name="Line 45"/>
              <p:cNvSpPr>
                <a:spLocks noChangeShapeType="1"/>
              </p:cNvSpPr>
              <p:nvPr/>
            </p:nvSpPr>
            <p:spPr bwMode="auto">
              <a:xfrm>
                <a:off x="432" y="2640"/>
                <a:ext cx="1056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3" name="Line 46"/>
              <p:cNvSpPr>
                <a:spLocks noChangeShapeType="1"/>
              </p:cNvSpPr>
              <p:nvPr/>
            </p:nvSpPr>
            <p:spPr bwMode="auto">
              <a:xfrm flipH="1">
                <a:off x="864" y="2640"/>
                <a:ext cx="24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4" name="Line 47"/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1056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5" name="Line 48"/>
              <p:cNvSpPr>
                <a:spLocks noChangeShapeType="1"/>
              </p:cNvSpPr>
              <p:nvPr/>
            </p:nvSpPr>
            <p:spPr bwMode="auto">
              <a:xfrm flipH="1">
                <a:off x="1488" y="2640"/>
                <a:ext cx="28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6" name="Line 49"/>
              <p:cNvSpPr>
                <a:spLocks noChangeShapeType="1"/>
              </p:cNvSpPr>
              <p:nvPr/>
            </p:nvSpPr>
            <p:spPr bwMode="auto">
              <a:xfrm>
                <a:off x="1776" y="2640"/>
                <a:ext cx="384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7" name="Line 50"/>
              <p:cNvSpPr>
                <a:spLocks noChangeShapeType="1"/>
              </p:cNvSpPr>
              <p:nvPr/>
            </p:nvSpPr>
            <p:spPr bwMode="auto">
              <a:xfrm flipH="1">
                <a:off x="864" y="2640"/>
                <a:ext cx="1584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8" name="Line 51"/>
              <p:cNvSpPr>
                <a:spLocks noChangeShapeType="1"/>
              </p:cNvSpPr>
              <p:nvPr/>
            </p:nvSpPr>
            <p:spPr bwMode="auto">
              <a:xfrm>
                <a:off x="2448" y="2640"/>
                <a:ext cx="384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9" name="Line 52"/>
              <p:cNvSpPr>
                <a:spLocks noChangeShapeType="1"/>
              </p:cNvSpPr>
              <p:nvPr/>
            </p:nvSpPr>
            <p:spPr bwMode="auto">
              <a:xfrm flipH="1">
                <a:off x="1488" y="2640"/>
                <a:ext cx="1536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0" name="Line 53"/>
              <p:cNvSpPr>
                <a:spLocks noChangeShapeType="1"/>
              </p:cNvSpPr>
              <p:nvPr/>
            </p:nvSpPr>
            <p:spPr bwMode="auto">
              <a:xfrm flipH="1">
                <a:off x="2832" y="2640"/>
                <a:ext cx="192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1" name="Line 54"/>
              <p:cNvSpPr>
                <a:spLocks noChangeShapeType="1"/>
              </p:cNvSpPr>
              <p:nvPr/>
            </p:nvSpPr>
            <p:spPr bwMode="auto">
              <a:xfrm flipH="1">
                <a:off x="2832" y="2640"/>
                <a:ext cx="768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2" name="Line 55"/>
              <p:cNvSpPr>
                <a:spLocks noChangeShapeType="1"/>
              </p:cNvSpPr>
              <p:nvPr/>
            </p:nvSpPr>
            <p:spPr bwMode="auto">
              <a:xfrm flipH="1">
                <a:off x="2160" y="2640"/>
                <a:ext cx="144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3" name="Line 56"/>
              <p:cNvSpPr>
                <a:spLocks noChangeShapeType="1"/>
              </p:cNvSpPr>
              <p:nvPr/>
            </p:nvSpPr>
            <p:spPr bwMode="auto">
              <a:xfrm>
                <a:off x="864" y="3360"/>
                <a:ext cx="110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4" name="Line 57"/>
              <p:cNvSpPr>
                <a:spLocks noChangeShapeType="1"/>
              </p:cNvSpPr>
              <p:nvPr/>
            </p:nvSpPr>
            <p:spPr bwMode="auto">
              <a:xfrm>
                <a:off x="1488" y="3312"/>
                <a:ext cx="52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5" name="Line 58"/>
              <p:cNvSpPr>
                <a:spLocks noChangeShapeType="1"/>
              </p:cNvSpPr>
              <p:nvPr/>
            </p:nvSpPr>
            <p:spPr bwMode="auto">
              <a:xfrm flipH="1">
                <a:off x="2016" y="3312"/>
                <a:ext cx="144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6" name="Line 59"/>
              <p:cNvSpPr>
                <a:spLocks noChangeShapeType="1"/>
              </p:cNvSpPr>
              <p:nvPr/>
            </p:nvSpPr>
            <p:spPr bwMode="auto">
              <a:xfrm flipH="1">
                <a:off x="1968" y="3360"/>
                <a:ext cx="864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7" name="Text Box 60"/>
              <p:cNvSpPr txBox="1">
                <a:spLocks noChangeArrowheads="1"/>
              </p:cNvSpPr>
              <p:nvPr/>
            </p:nvSpPr>
            <p:spPr bwMode="auto">
              <a:xfrm>
                <a:off x="806" y="2343"/>
                <a:ext cx="62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time,location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08" name="Text Box 61"/>
              <p:cNvSpPr txBox="1">
                <a:spLocks noChangeArrowheads="1"/>
              </p:cNvSpPr>
              <p:nvPr/>
            </p:nvSpPr>
            <p:spPr bwMode="auto">
              <a:xfrm>
                <a:off x="1430" y="2679"/>
                <a:ext cx="63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time,supplier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09" name="Text Box 62"/>
              <p:cNvSpPr txBox="1">
                <a:spLocks noChangeArrowheads="1"/>
              </p:cNvSpPr>
              <p:nvPr/>
            </p:nvSpPr>
            <p:spPr bwMode="auto">
              <a:xfrm>
                <a:off x="2102" y="2343"/>
                <a:ext cx="62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item,location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0" name="Text Box 63"/>
              <p:cNvSpPr txBox="1">
                <a:spLocks noChangeArrowheads="1"/>
              </p:cNvSpPr>
              <p:nvPr/>
            </p:nvSpPr>
            <p:spPr bwMode="auto">
              <a:xfrm>
                <a:off x="2678" y="2727"/>
                <a:ext cx="63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item,supplier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1" name="Text Box 64"/>
              <p:cNvSpPr txBox="1">
                <a:spLocks noChangeArrowheads="1"/>
              </p:cNvSpPr>
              <p:nvPr/>
            </p:nvSpPr>
            <p:spPr bwMode="auto">
              <a:xfrm>
                <a:off x="3398" y="2343"/>
                <a:ext cx="78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location,supplier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2" name="Text Box 65"/>
              <p:cNvSpPr txBox="1">
                <a:spLocks noChangeArrowheads="1"/>
              </p:cNvSpPr>
              <p:nvPr/>
            </p:nvSpPr>
            <p:spPr bwMode="auto">
              <a:xfrm>
                <a:off x="1046" y="3463"/>
                <a:ext cx="746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 b="1">
                    <a:latin typeface="Times New Roman" pitchFamily="18" charset="0"/>
                    <a:ea typeface="SimSun" pitchFamily="2" charset="-122"/>
                  </a:rPr>
                  <a:t>time,item,supplier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3" name="Text Box 6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873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 b="1">
                    <a:latin typeface="Times New Roman" pitchFamily="18" charset="0"/>
                    <a:ea typeface="SimSun" pitchFamily="2" charset="-122"/>
                  </a:rPr>
                  <a:t>time,location,supplier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4" name="Text Box 67"/>
              <p:cNvSpPr txBox="1">
                <a:spLocks noChangeArrowheads="1"/>
              </p:cNvSpPr>
              <p:nvPr/>
            </p:nvSpPr>
            <p:spPr bwMode="auto">
              <a:xfrm>
                <a:off x="2486" y="3447"/>
                <a:ext cx="98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item,location,supplier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5" name="Text Box 68"/>
              <p:cNvSpPr txBox="1">
                <a:spLocks noChangeArrowheads="1"/>
              </p:cNvSpPr>
              <p:nvPr/>
            </p:nvSpPr>
            <p:spPr bwMode="auto">
              <a:xfrm>
                <a:off x="4320" y="1296"/>
                <a:ext cx="945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imes New Roman" pitchFamily="18" charset="0"/>
                    <a:ea typeface="SimSun" pitchFamily="2" charset="-122"/>
                  </a:rPr>
                  <a:t>0-</a:t>
                </a: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D(apex) cuboid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6" name="Text Box 69"/>
              <p:cNvSpPr txBox="1">
                <a:spLocks noChangeArrowheads="1"/>
              </p:cNvSpPr>
              <p:nvPr/>
            </p:nvSpPr>
            <p:spPr bwMode="auto">
              <a:xfrm>
                <a:off x="4310" y="1881"/>
                <a:ext cx="68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imes New Roman" pitchFamily="18" charset="0"/>
                    <a:ea typeface="SimSun" pitchFamily="2" charset="-122"/>
                  </a:rPr>
                  <a:t>1-</a:t>
                </a: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D cuboids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7" name="Text Box 70"/>
              <p:cNvSpPr txBox="1">
                <a:spLocks noChangeArrowheads="1"/>
              </p:cNvSpPr>
              <p:nvPr/>
            </p:nvSpPr>
            <p:spPr bwMode="auto">
              <a:xfrm>
                <a:off x="4310" y="2553"/>
                <a:ext cx="68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imes New Roman" pitchFamily="18" charset="0"/>
                    <a:ea typeface="SimSun" pitchFamily="2" charset="-122"/>
                  </a:rPr>
                  <a:t>2-</a:t>
                </a: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D cuboids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8" name="Text Box 71"/>
              <p:cNvSpPr txBox="1">
                <a:spLocks noChangeArrowheads="1"/>
              </p:cNvSpPr>
              <p:nvPr/>
            </p:nvSpPr>
            <p:spPr bwMode="auto">
              <a:xfrm>
                <a:off x="4310" y="3129"/>
                <a:ext cx="68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imes New Roman" pitchFamily="18" charset="0"/>
                    <a:ea typeface="SimSun" pitchFamily="2" charset="-122"/>
                  </a:rPr>
                  <a:t>3-</a:t>
                </a: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D cuboids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6219" name="Text Box 72"/>
              <p:cNvSpPr txBox="1">
                <a:spLocks noChangeArrowheads="1"/>
              </p:cNvSpPr>
              <p:nvPr/>
            </p:nvSpPr>
            <p:spPr bwMode="auto">
              <a:xfrm>
                <a:off x="4358" y="3705"/>
                <a:ext cx="93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imes New Roman" pitchFamily="18" charset="0"/>
                    <a:ea typeface="SimSun" pitchFamily="2" charset="-122"/>
                  </a:rPr>
                  <a:t>4-</a:t>
                </a: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D(base) cuboid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80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SimSun" pitchFamily="2" charset="-122"/>
              </a:rPr>
              <a:t>Data Cube: A Lattice of Cuboids</a:t>
            </a:r>
            <a:endParaRPr lang="en-US" altLang="fa-IR" smtClean="0">
              <a:ea typeface="SimSun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altLang="fa-IR" sz="2400" dirty="0"/>
                  <a:t>A cell in the base cuboid is a </a:t>
                </a:r>
                <a:r>
                  <a:rPr lang="en-US" altLang="fa-IR" sz="2400" b="1" dirty="0"/>
                  <a:t>base cell</a:t>
                </a:r>
              </a:p>
              <a:p>
                <a:r>
                  <a:rPr lang="en-US" sz="2400" dirty="0"/>
                  <a:t>A cell from a </a:t>
                </a:r>
                <a:r>
                  <a:rPr lang="en-US" sz="2400" dirty="0" err="1"/>
                  <a:t>nonbase</a:t>
                </a:r>
                <a:r>
                  <a:rPr lang="en-US" sz="2400" dirty="0"/>
                  <a:t> cuboid is an </a:t>
                </a:r>
                <a:r>
                  <a:rPr lang="en-US" sz="2400" b="1" dirty="0"/>
                  <a:t>aggregate cell</a:t>
                </a:r>
              </a:p>
              <a:p>
                <a:pPr lvl="1"/>
                <a:r>
                  <a:rPr lang="en-US" sz="2400" dirty="0"/>
                  <a:t>Each aggregated dimension is indicated by a *</a:t>
                </a:r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𝑚𝑒𝑎𝑠𝑢𝑟𝑒𝑠</m:t>
                        </m:r>
                      </m:e>
                    </m:d>
                  </m:oMath>
                </a14:m>
                <a:r>
                  <a:rPr lang="en-US" sz="2400" dirty="0"/>
                  <a:t> be a cell of an n-dimensional data cube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is an m-dimensional cell if exactly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values among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are not * </a:t>
                </a:r>
              </a:p>
              <a:p>
                <a:pPr lvl="1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is a base cell; </a:t>
                </a:r>
                <a:r>
                  <a:rPr lang="en-US" sz="2400" dirty="0" err="1"/>
                  <a:t>o.w</a:t>
                </a:r>
                <a:r>
                  <a:rPr lang="en-US" sz="2400" dirty="0"/>
                  <a:t>., it is an aggregate cell (i.e.,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r>
                  <a:rPr lang="en-US" sz="2400" dirty="0"/>
                  <a:t>An ancestor–descendant relationship may exist between cells. </a:t>
                </a:r>
              </a:p>
              <a:p>
                <a:r>
                  <a:rPr lang="en-US" sz="2400" dirty="0"/>
                  <a:t>An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-D cell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𝑚𝑒𝑎𝑠𝑢𝑟𝑒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 an </a:t>
                </a:r>
                <a:r>
                  <a:rPr lang="en-US" sz="2400" b="1" dirty="0"/>
                  <a:t>ancestor</a:t>
                </a:r>
                <a:r>
                  <a:rPr lang="en-US" sz="2400" dirty="0"/>
                  <a:t> of a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-D cell </a:t>
                </a:r>
                <a:r>
                  <a:rPr lang="en-US" sz="2400" dirty="0" smtClean="0"/>
                  <a:t>			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𝑚𝑒𝑎𝑠𝑢𝑟𝑒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descendant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, if and only if </a:t>
                </a:r>
              </a:p>
              <a:p>
                <a:pPr marL="800100" lvl="1" indent="-342900">
                  <a:buSzPct val="6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SzPct val="60000"/>
                  <a:buFont typeface="+mj-lt"/>
                  <a:buAutoNum type="arabicParenR"/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whenever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≠∗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indent="-285750"/>
                <a:r>
                  <a:rPr lang="en-US" sz="2400" dirty="0"/>
                  <a:t>cell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is called a </a:t>
                </a:r>
                <a:r>
                  <a:rPr lang="en-US" sz="2400" b="1" dirty="0"/>
                  <a:t>parent</a:t>
                </a:r>
                <a:r>
                  <a:rPr lang="en-US" sz="2400" dirty="0"/>
                  <a:t> of cell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child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, if and only if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a-IR" altLang="fa-IR" sz="2400" dirty="0"/>
              </a:p>
            </p:txBody>
          </p:sp>
        </mc:Choice>
        <mc:Fallback xmlns="">
          <p:sp>
            <p:nvSpPr>
              <p:cNvPr id="614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28" t="-2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0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 Cube: A Lattice of Cuboids</a:t>
            </a:r>
            <a:endParaRPr lang="en-US" altLang="en-US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983" y="1219200"/>
            <a:ext cx="11406908" cy="5384800"/>
          </a:xfrm>
        </p:spPr>
        <p:txBody>
          <a:bodyPr>
            <a:normAutofit/>
          </a:bodyPr>
          <a:lstStyle/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(*,*,*)</a:t>
            </a:r>
          </a:p>
          <a:p>
            <a:r>
              <a:rPr lang="en-US" altLang="en-US" dirty="0"/>
              <a:t>(*, milk, *, *)</a:t>
            </a:r>
          </a:p>
          <a:p>
            <a:r>
              <a:rPr lang="en-US" altLang="en-US" dirty="0"/>
              <a:t>(*, milk, Urbana, *)</a:t>
            </a:r>
          </a:p>
          <a:p>
            <a:r>
              <a:rPr lang="en-US" altLang="en-US" dirty="0"/>
              <a:t>(*, milk, Chicago, *) </a:t>
            </a:r>
          </a:p>
          <a:p>
            <a:r>
              <a:rPr lang="en-US" altLang="en-US" dirty="0"/>
              <a:t>(9/15, milk, Urbana, *) </a:t>
            </a:r>
          </a:p>
          <a:p>
            <a:r>
              <a:rPr lang="en-US" altLang="en-US" dirty="0"/>
              <a:t>(9/15, milk, Urbana, </a:t>
            </a:r>
            <a:r>
              <a:rPr lang="en-US" altLang="en-US" dirty="0" err="1"/>
              <a:t>Dairy_land</a:t>
            </a:r>
            <a:r>
              <a:rPr lang="en-US" altLang="en-US" dirty="0"/>
              <a:t>)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60800" y="1069198"/>
            <a:ext cx="7591869" cy="4521273"/>
            <a:chOff x="0" y="1249332"/>
            <a:chExt cx="7574844" cy="5219201"/>
          </a:xfrm>
        </p:grpSpPr>
        <p:sp>
          <p:nvSpPr>
            <p:cNvPr id="7173" name="Text Box 23"/>
            <p:cNvSpPr txBox="1">
              <a:spLocks noChangeArrowheads="1"/>
            </p:cNvSpPr>
            <p:nvPr/>
          </p:nvSpPr>
          <p:spPr bwMode="auto">
            <a:xfrm>
              <a:off x="2261209" y="1249332"/>
              <a:ext cx="74252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latin typeface="Times New Roman" pitchFamily="18" charset="0"/>
                  <a:ea typeface="SimSun" pitchFamily="2" charset="-122"/>
                </a:rPr>
                <a:t>all</a:t>
              </a:r>
              <a:endParaRPr lang="en-US" altLang="zh-CN" sz="2400" dirty="0">
                <a:latin typeface="Times New Roman" pitchFamily="18" charset="0"/>
                <a:ea typeface="SimSun" pitchFamily="2" charset="-122"/>
              </a:endParaRPr>
            </a:p>
          </p:txBody>
        </p:sp>
        <p:grpSp>
          <p:nvGrpSpPr>
            <p:cNvPr id="7174" name="Group 210"/>
            <p:cNvGrpSpPr>
              <a:grpSpLocks/>
            </p:cNvGrpSpPr>
            <p:nvPr/>
          </p:nvGrpSpPr>
          <p:grpSpPr bwMode="auto">
            <a:xfrm>
              <a:off x="0" y="1387476"/>
              <a:ext cx="7574844" cy="5081057"/>
              <a:chOff x="0" y="874"/>
              <a:chExt cx="5404" cy="1862"/>
            </a:xfrm>
          </p:grpSpPr>
          <p:sp>
            <p:nvSpPr>
              <p:cNvPr id="7175" name="Text Box 3"/>
              <p:cNvSpPr txBox="1">
                <a:spLocks noChangeArrowheads="1"/>
              </p:cNvSpPr>
              <p:nvPr/>
            </p:nvSpPr>
            <p:spPr bwMode="auto">
              <a:xfrm>
                <a:off x="0" y="1536"/>
                <a:ext cx="48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 dirty="0" err="1">
                    <a:latin typeface="Times New Roman" pitchFamily="18" charset="0"/>
                    <a:ea typeface="SimSun" pitchFamily="2" charset="-122"/>
                  </a:rPr>
                  <a:t>time,item</a:t>
                </a:r>
                <a:endParaRPr lang="en-US" altLang="zh-CN" sz="2400" dirty="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176" name="Text Box 4"/>
              <p:cNvSpPr txBox="1">
                <a:spLocks noChangeArrowheads="1"/>
              </p:cNvSpPr>
              <p:nvPr/>
            </p:nvSpPr>
            <p:spPr bwMode="auto">
              <a:xfrm>
                <a:off x="0" y="2208"/>
                <a:ext cx="833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 dirty="0" err="1">
                    <a:latin typeface="Times New Roman" pitchFamily="18" charset="0"/>
                    <a:ea typeface="SimSun" pitchFamily="2" charset="-122"/>
                  </a:rPr>
                  <a:t>time,item,location</a:t>
                </a:r>
                <a:endParaRPr lang="en-US" altLang="zh-CN" sz="2400" dirty="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177" name="Text Box 5"/>
              <p:cNvSpPr txBox="1">
                <a:spLocks noChangeArrowheads="1"/>
              </p:cNvSpPr>
              <p:nvPr/>
            </p:nvSpPr>
            <p:spPr bwMode="auto">
              <a:xfrm>
                <a:off x="2119" y="2524"/>
                <a:ext cx="181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time, item, location, 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178" name="AutoShape 7"/>
              <p:cNvSpPr>
                <a:spLocks noChangeArrowheads="1"/>
              </p:cNvSpPr>
              <p:nvPr/>
            </p:nvSpPr>
            <p:spPr bwMode="auto">
              <a:xfrm>
                <a:off x="1870" y="970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79" name="AutoShape 8"/>
              <p:cNvSpPr>
                <a:spLocks noChangeArrowheads="1"/>
              </p:cNvSpPr>
              <p:nvPr/>
            </p:nvSpPr>
            <p:spPr bwMode="auto">
              <a:xfrm>
                <a:off x="764" y="1323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0" name="AutoShape 9"/>
              <p:cNvSpPr>
                <a:spLocks noChangeArrowheads="1"/>
              </p:cNvSpPr>
              <p:nvPr/>
            </p:nvSpPr>
            <p:spPr bwMode="auto">
              <a:xfrm>
                <a:off x="1518" y="1323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1" name="AutoShape 10"/>
              <p:cNvSpPr>
                <a:spLocks noChangeArrowheads="1"/>
              </p:cNvSpPr>
              <p:nvPr/>
            </p:nvSpPr>
            <p:spPr bwMode="auto">
              <a:xfrm>
                <a:off x="2272" y="1323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2" name="AutoShape 11"/>
              <p:cNvSpPr>
                <a:spLocks noChangeArrowheads="1"/>
              </p:cNvSpPr>
              <p:nvPr/>
            </p:nvSpPr>
            <p:spPr bwMode="auto">
              <a:xfrm>
                <a:off x="1719" y="1739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3" name="AutoShape 12"/>
              <p:cNvSpPr>
                <a:spLocks noChangeArrowheads="1"/>
              </p:cNvSpPr>
              <p:nvPr/>
            </p:nvSpPr>
            <p:spPr bwMode="auto">
              <a:xfrm>
                <a:off x="3026" y="1739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4" name="AutoShape 13"/>
              <p:cNvSpPr>
                <a:spLocks noChangeArrowheads="1"/>
              </p:cNvSpPr>
              <p:nvPr/>
            </p:nvSpPr>
            <p:spPr bwMode="auto">
              <a:xfrm>
                <a:off x="2423" y="1739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5" name="AutoShape 14"/>
              <p:cNvSpPr>
                <a:spLocks noChangeArrowheads="1"/>
              </p:cNvSpPr>
              <p:nvPr/>
            </p:nvSpPr>
            <p:spPr bwMode="auto">
              <a:xfrm>
                <a:off x="1016" y="1739"/>
                <a:ext cx="150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6" name="AutoShape 15"/>
              <p:cNvSpPr>
                <a:spLocks noChangeArrowheads="1"/>
              </p:cNvSpPr>
              <p:nvPr/>
            </p:nvSpPr>
            <p:spPr bwMode="auto">
              <a:xfrm>
                <a:off x="312" y="1739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7" name="AutoShape 16"/>
              <p:cNvSpPr>
                <a:spLocks noChangeArrowheads="1"/>
              </p:cNvSpPr>
              <p:nvPr/>
            </p:nvSpPr>
            <p:spPr bwMode="auto">
              <a:xfrm>
                <a:off x="2925" y="1355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8" name="AutoShape 17"/>
              <p:cNvSpPr>
                <a:spLocks noChangeArrowheads="1"/>
              </p:cNvSpPr>
              <p:nvPr/>
            </p:nvSpPr>
            <p:spPr bwMode="auto">
              <a:xfrm>
                <a:off x="764" y="2188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89" name="AutoShape 18"/>
              <p:cNvSpPr>
                <a:spLocks noChangeArrowheads="1"/>
              </p:cNvSpPr>
              <p:nvPr/>
            </p:nvSpPr>
            <p:spPr bwMode="auto">
              <a:xfrm>
                <a:off x="3629" y="1739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90" name="AutoShape 19"/>
              <p:cNvSpPr>
                <a:spLocks noChangeArrowheads="1"/>
              </p:cNvSpPr>
              <p:nvPr/>
            </p:nvSpPr>
            <p:spPr bwMode="auto">
              <a:xfrm>
                <a:off x="1920" y="2604"/>
                <a:ext cx="151" cy="97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91" name="AutoShape 20"/>
              <p:cNvSpPr>
                <a:spLocks noChangeArrowheads="1"/>
              </p:cNvSpPr>
              <p:nvPr/>
            </p:nvSpPr>
            <p:spPr bwMode="auto">
              <a:xfrm>
                <a:off x="2825" y="2188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92" name="AutoShape 21"/>
              <p:cNvSpPr>
                <a:spLocks noChangeArrowheads="1"/>
              </p:cNvSpPr>
              <p:nvPr/>
            </p:nvSpPr>
            <p:spPr bwMode="auto">
              <a:xfrm>
                <a:off x="2121" y="2188"/>
                <a:ext cx="151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93" name="AutoShape 22"/>
              <p:cNvSpPr>
                <a:spLocks noChangeArrowheads="1"/>
              </p:cNvSpPr>
              <p:nvPr/>
            </p:nvSpPr>
            <p:spPr bwMode="auto">
              <a:xfrm>
                <a:off x="1418" y="2188"/>
                <a:ext cx="150" cy="96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7194" name="Text Box 24"/>
              <p:cNvSpPr txBox="1">
                <a:spLocks noChangeArrowheads="1"/>
              </p:cNvSpPr>
              <p:nvPr/>
            </p:nvSpPr>
            <p:spPr bwMode="auto">
              <a:xfrm>
                <a:off x="704" y="1094"/>
                <a:ext cx="30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time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195" name="Text Box 25"/>
              <p:cNvSpPr txBox="1">
                <a:spLocks noChangeArrowheads="1"/>
              </p:cNvSpPr>
              <p:nvPr/>
            </p:nvSpPr>
            <p:spPr bwMode="auto">
              <a:xfrm>
                <a:off x="1457" y="1104"/>
                <a:ext cx="30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item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196" name="Text Box 26"/>
              <p:cNvSpPr txBox="1">
                <a:spLocks noChangeArrowheads="1"/>
              </p:cNvSpPr>
              <p:nvPr/>
            </p:nvSpPr>
            <p:spPr bwMode="auto">
              <a:xfrm>
                <a:off x="2211" y="1104"/>
                <a:ext cx="4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location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197" name="Text Box 27"/>
              <p:cNvSpPr txBox="1">
                <a:spLocks noChangeArrowheads="1"/>
              </p:cNvSpPr>
              <p:nvPr/>
            </p:nvSpPr>
            <p:spPr bwMode="auto">
              <a:xfrm>
                <a:off x="2966" y="1104"/>
                <a:ext cx="47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198" name="Line 28"/>
              <p:cNvSpPr>
                <a:spLocks noChangeShapeType="1"/>
              </p:cNvSpPr>
              <p:nvPr/>
            </p:nvSpPr>
            <p:spPr bwMode="auto">
              <a:xfrm flipH="1">
                <a:off x="815" y="1002"/>
                <a:ext cx="1105" cy="3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99" name="Line 29"/>
              <p:cNvSpPr>
                <a:spLocks noChangeShapeType="1"/>
              </p:cNvSpPr>
              <p:nvPr/>
            </p:nvSpPr>
            <p:spPr bwMode="auto">
              <a:xfrm flipH="1">
                <a:off x="1619" y="1002"/>
                <a:ext cx="301" cy="3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0" name="Line 30"/>
              <p:cNvSpPr>
                <a:spLocks noChangeShapeType="1"/>
              </p:cNvSpPr>
              <p:nvPr/>
            </p:nvSpPr>
            <p:spPr bwMode="auto">
              <a:xfrm>
                <a:off x="1920" y="1002"/>
                <a:ext cx="402" cy="3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1" name="Line 31"/>
              <p:cNvSpPr>
                <a:spLocks noChangeShapeType="1"/>
              </p:cNvSpPr>
              <p:nvPr/>
            </p:nvSpPr>
            <p:spPr bwMode="auto">
              <a:xfrm>
                <a:off x="1920" y="1002"/>
                <a:ext cx="1106" cy="3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2" name="Line 32"/>
              <p:cNvSpPr>
                <a:spLocks noChangeShapeType="1"/>
              </p:cNvSpPr>
              <p:nvPr/>
            </p:nvSpPr>
            <p:spPr bwMode="auto">
              <a:xfrm flipH="1">
                <a:off x="362" y="1355"/>
                <a:ext cx="453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3" name="Line 33"/>
              <p:cNvSpPr>
                <a:spLocks noChangeShapeType="1"/>
              </p:cNvSpPr>
              <p:nvPr/>
            </p:nvSpPr>
            <p:spPr bwMode="auto">
              <a:xfrm>
                <a:off x="815" y="1355"/>
                <a:ext cx="251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4" name="Line 34"/>
              <p:cNvSpPr>
                <a:spLocks noChangeShapeType="1"/>
              </p:cNvSpPr>
              <p:nvPr/>
            </p:nvSpPr>
            <p:spPr bwMode="auto">
              <a:xfrm>
                <a:off x="815" y="1355"/>
                <a:ext cx="954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5" name="Line 35"/>
              <p:cNvSpPr>
                <a:spLocks noChangeShapeType="1"/>
              </p:cNvSpPr>
              <p:nvPr/>
            </p:nvSpPr>
            <p:spPr bwMode="auto">
              <a:xfrm flipH="1">
                <a:off x="362" y="1355"/>
                <a:ext cx="1257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6" name="Line 36"/>
              <p:cNvSpPr>
                <a:spLocks noChangeShapeType="1"/>
              </p:cNvSpPr>
              <p:nvPr/>
            </p:nvSpPr>
            <p:spPr bwMode="auto">
              <a:xfrm>
                <a:off x="1619" y="1355"/>
                <a:ext cx="854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7" name="Line 37"/>
              <p:cNvSpPr>
                <a:spLocks noChangeShapeType="1"/>
              </p:cNvSpPr>
              <p:nvPr/>
            </p:nvSpPr>
            <p:spPr bwMode="auto">
              <a:xfrm>
                <a:off x="1619" y="1355"/>
                <a:ext cx="1457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8" name="Line 38"/>
              <p:cNvSpPr>
                <a:spLocks noChangeShapeType="1"/>
              </p:cNvSpPr>
              <p:nvPr/>
            </p:nvSpPr>
            <p:spPr bwMode="auto">
              <a:xfrm>
                <a:off x="2322" y="1355"/>
                <a:ext cx="151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9" name="Line 39"/>
              <p:cNvSpPr>
                <a:spLocks noChangeShapeType="1"/>
              </p:cNvSpPr>
              <p:nvPr/>
            </p:nvSpPr>
            <p:spPr bwMode="auto">
              <a:xfrm>
                <a:off x="2322" y="1355"/>
                <a:ext cx="1357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0" name="Line 40"/>
              <p:cNvSpPr>
                <a:spLocks noChangeShapeType="1"/>
              </p:cNvSpPr>
              <p:nvPr/>
            </p:nvSpPr>
            <p:spPr bwMode="auto">
              <a:xfrm flipH="1">
                <a:off x="1066" y="1355"/>
                <a:ext cx="1256" cy="4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1" name="Line 41"/>
              <p:cNvSpPr>
                <a:spLocks noChangeShapeType="1"/>
              </p:cNvSpPr>
              <p:nvPr/>
            </p:nvSpPr>
            <p:spPr bwMode="auto">
              <a:xfrm flipH="1">
                <a:off x="1769" y="1387"/>
                <a:ext cx="1257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2" name="Line 42"/>
              <p:cNvSpPr>
                <a:spLocks noChangeShapeType="1"/>
              </p:cNvSpPr>
              <p:nvPr/>
            </p:nvSpPr>
            <p:spPr bwMode="auto">
              <a:xfrm>
                <a:off x="3026" y="1387"/>
                <a:ext cx="5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3" name="Line 43"/>
              <p:cNvSpPr>
                <a:spLocks noChangeShapeType="1"/>
              </p:cNvSpPr>
              <p:nvPr/>
            </p:nvSpPr>
            <p:spPr bwMode="auto">
              <a:xfrm>
                <a:off x="3026" y="1387"/>
                <a:ext cx="653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4" name="Line 44"/>
              <p:cNvSpPr>
                <a:spLocks noChangeShapeType="1"/>
              </p:cNvSpPr>
              <p:nvPr/>
            </p:nvSpPr>
            <p:spPr bwMode="auto">
              <a:xfrm>
                <a:off x="362" y="1771"/>
                <a:ext cx="453" cy="4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5" name="Line 45"/>
              <p:cNvSpPr>
                <a:spLocks noChangeShapeType="1"/>
              </p:cNvSpPr>
              <p:nvPr/>
            </p:nvSpPr>
            <p:spPr bwMode="auto">
              <a:xfrm>
                <a:off x="362" y="1771"/>
                <a:ext cx="1106" cy="4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6" name="Line 46"/>
              <p:cNvSpPr>
                <a:spLocks noChangeShapeType="1"/>
              </p:cNvSpPr>
              <p:nvPr/>
            </p:nvSpPr>
            <p:spPr bwMode="auto">
              <a:xfrm flipH="1">
                <a:off x="815" y="1771"/>
                <a:ext cx="251" cy="4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7" name="Line 47"/>
              <p:cNvSpPr>
                <a:spLocks noChangeShapeType="1"/>
              </p:cNvSpPr>
              <p:nvPr/>
            </p:nvSpPr>
            <p:spPr bwMode="auto">
              <a:xfrm>
                <a:off x="1066" y="1771"/>
                <a:ext cx="1105" cy="4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8" name="Line 48"/>
              <p:cNvSpPr>
                <a:spLocks noChangeShapeType="1"/>
              </p:cNvSpPr>
              <p:nvPr/>
            </p:nvSpPr>
            <p:spPr bwMode="auto">
              <a:xfrm flipH="1">
                <a:off x="1468" y="1771"/>
                <a:ext cx="301" cy="4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9" name="Line 49"/>
              <p:cNvSpPr>
                <a:spLocks noChangeShapeType="1"/>
              </p:cNvSpPr>
              <p:nvPr/>
            </p:nvSpPr>
            <p:spPr bwMode="auto">
              <a:xfrm>
                <a:off x="1769" y="1771"/>
                <a:ext cx="402" cy="4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0" name="Line 50"/>
              <p:cNvSpPr>
                <a:spLocks noChangeShapeType="1"/>
              </p:cNvSpPr>
              <p:nvPr/>
            </p:nvSpPr>
            <p:spPr bwMode="auto">
              <a:xfrm flipH="1">
                <a:off x="815" y="1771"/>
                <a:ext cx="1658" cy="4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1" name="Line 51"/>
              <p:cNvSpPr>
                <a:spLocks noChangeShapeType="1"/>
              </p:cNvSpPr>
              <p:nvPr/>
            </p:nvSpPr>
            <p:spPr bwMode="auto">
              <a:xfrm>
                <a:off x="2473" y="1771"/>
                <a:ext cx="402" cy="4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2" name="Line 52"/>
              <p:cNvSpPr>
                <a:spLocks noChangeShapeType="1"/>
              </p:cNvSpPr>
              <p:nvPr/>
            </p:nvSpPr>
            <p:spPr bwMode="auto">
              <a:xfrm flipH="1">
                <a:off x="1468" y="1771"/>
                <a:ext cx="1608" cy="4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3" name="Line 53"/>
              <p:cNvSpPr>
                <a:spLocks noChangeShapeType="1"/>
              </p:cNvSpPr>
              <p:nvPr/>
            </p:nvSpPr>
            <p:spPr bwMode="auto">
              <a:xfrm flipH="1">
                <a:off x="2875" y="1771"/>
                <a:ext cx="201" cy="4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4" name="Line 54"/>
              <p:cNvSpPr>
                <a:spLocks noChangeShapeType="1"/>
              </p:cNvSpPr>
              <p:nvPr/>
            </p:nvSpPr>
            <p:spPr bwMode="auto">
              <a:xfrm flipH="1">
                <a:off x="2875" y="1771"/>
                <a:ext cx="804" cy="4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5" name="Line 55"/>
              <p:cNvSpPr>
                <a:spLocks noChangeShapeType="1"/>
              </p:cNvSpPr>
              <p:nvPr/>
            </p:nvSpPr>
            <p:spPr bwMode="auto">
              <a:xfrm flipH="1">
                <a:off x="2171" y="1771"/>
                <a:ext cx="1508" cy="4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6" name="Line 56"/>
              <p:cNvSpPr>
                <a:spLocks noChangeShapeType="1"/>
              </p:cNvSpPr>
              <p:nvPr/>
            </p:nvSpPr>
            <p:spPr bwMode="auto">
              <a:xfrm>
                <a:off x="815" y="2252"/>
                <a:ext cx="1155" cy="3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7" name="Line 57"/>
              <p:cNvSpPr>
                <a:spLocks noChangeShapeType="1"/>
              </p:cNvSpPr>
              <p:nvPr/>
            </p:nvSpPr>
            <p:spPr bwMode="auto">
              <a:xfrm>
                <a:off x="1468" y="2220"/>
                <a:ext cx="553" cy="4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8" name="Line 58"/>
              <p:cNvSpPr>
                <a:spLocks noChangeShapeType="1"/>
              </p:cNvSpPr>
              <p:nvPr/>
            </p:nvSpPr>
            <p:spPr bwMode="auto">
              <a:xfrm flipH="1">
                <a:off x="2021" y="2220"/>
                <a:ext cx="150" cy="4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29" name="Line 59"/>
              <p:cNvSpPr>
                <a:spLocks noChangeShapeType="1"/>
              </p:cNvSpPr>
              <p:nvPr/>
            </p:nvSpPr>
            <p:spPr bwMode="auto">
              <a:xfrm flipH="1">
                <a:off x="1970" y="2252"/>
                <a:ext cx="905" cy="4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30" name="Text Box 60"/>
              <p:cNvSpPr txBox="1">
                <a:spLocks noChangeArrowheads="1"/>
              </p:cNvSpPr>
              <p:nvPr/>
            </p:nvSpPr>
            <p:spPr bwMode="auto">
              <a:xfrm>
                <a:off x="755" y="1536"/>
                <a:ext cx="62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time,location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31" name="Text Box 61"/>
              <p:cNvSpPr txBox="1">
                <a:spLocks noChangeArrowheads="1"/>
              </p:cNvSpPr>
              <p:nvPr/>
            </p:nvSpPr>
            <p:spPr bwMode="auto">
              <a:xfrm>
                <a:off x="1407" y="1776"/>
                <a:ext cx="63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time,supplier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32" name="Text Box 62"/>
              <p:cNvSpPr txBox="1">
                <a:spLocks noChangeArrowheads="1"/>
              </p:cNvSpPr>
              <p:nvPr/>
            </p:nvSpPr>
            <p:spPr bwMode="auto">
              <a:xfrm>
                <a:off x="2111" y="1573"/>
                <a:ext cx="62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>
                    <a:latin typeface="Times New Roman" pitchFamily="18" charset="0"/>
                    <a:ea typeface="SimSun" pitchFamily="2" charset="-122"/>
                  </a:rPr>
                  <a:t>item,location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33" name="Text Box 63"/>
              <p:cNvSpPr txBox="1">
                <a:spLocks noChangeArrowheads="1"/>
              </p:cNvSpPr>
              <p:nvPr/>
            </p:nvSpPr>
            <p:spPr bwMode="auto">
              <a:xfrm>
                <a:off x="2714" y="1756"/>
                <a:ext cx="63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 dirty="0" err="1">
                    <a:latin typeface="Times New Roman" pitchFamily="18" charset="0"/>
                    <a:ea typeface="SimSun" pitchFamily="2" charset="-122"/>
                  </a:rPr>
                  <a:t>item,supplier</a:t>
                </a:r>
                <a:endParaRPr lang="en-US" altLang="zh-CN" sz="2400" dirty="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34" name="Text Box 64"/>
              <p:cNvSpPr txBox="1">
                <a:spLocks noChangeArrowheads="1"/>
              </p:cNvSpPr>
              <p:nvPr/>
            </p:nvSpPr>
            <p:spPr bwMode="auto">
              <a:xfrm>
                <a:off x="3468" y="1573"/>
                <a:ext cx="78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 dirty="0" err="1">
                    <a:latin typeface="Times New Roman" pitchFamily="18" charset="0"/>
                    <a:ea typeface="SimSun" pitchFamily="2" charset="-122"/>
                  </a:rPr>
                  <a:t>location,supplier</a:t>
                </a:r>
                <a:endParaRPr lang="en-US" altLang="zh-CN" sz="2400" dirty="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35" name="Text Box 65"/>
              <p:cNvSpPr txBox="1">
                <a:spLocks noChangeArrowheads="1"/>
              </p:cNvSpPr>
              <p:nvPr/>
            </p:nvSpPr>
            <p:spPr bwMode="auto">
              <a:xfrm>
                <a:off x="1149" y="2276"/>
                <a:ext cx="1223" cy="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 b="1" dirty="0" err="1">
                    <a:latin typeface="Times New Roman" pitchFamily="18" charset="0"/>
                    <a:ea typeface="SimSun" pitchFamily="2" charset="-122"/>
                  </a:rPr>
                  <a:t>time,item,supplier</a:t>
                </a:r>
                <a:endParaRPr lang="en-US" altLang="zh-CN" sz="2400" dirty="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36" name="Text Box 66"/>
              <p:cNvSpPr txBox="1">
                <a:spLocks noChangeArrowheads="1"/>
              </p:cNvSpPr>
              <p:nvPr/>
            </p:nvSpPr>
            <p:spPr bwMode="auto">
              <a:xfrm>
                <a:off x="1719" y="1968"/>
                <a:ext cx="145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 b="1" dirty="0" err="1">
                    <a:latin typeface="Times New Roman" pitchFamily="18" charset="0"/>
                    <a:ea typeface="SimSun" pitchFamily="2" charset="-122"/>
                  </a:rPr>
                  <a:t>time,location,supplier</a:t>
                </a:r>
                <a:endParaRPr lang="en-US" altLang="zh-CN" sz="2400" dirty="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37" name="Text Box 67"/>
              <p:cNvSpPr txBox="1">
                <a:spLocks noChangeArrowheads="1"/>
              </p:cNvSpPr>
              <p:nvPr/>
            </p:nvSpPr>
            <p:spPr bwMode="auto">
              <a:xfrm>
                <a:off x="2677" y="2208"/>
                <a:ext cx="98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 b="1" dirty="0" err="1">
                    <a:latin typeface="Times New Roman" pitchFamily="18" charset="0"/>
                    <a:ea typeface="SimSun" pitchFamily="2" charset="-122"/>
                  </a:rPr>
                  <a:t>item,location,supplier</a:t>
                </a:r>
                <a:endParaRPr lang="en-US" altLang="zh-CN" sz="2400" dirty="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38" name="Text Box 68"/>
              <p:cNvSpPr txBox="1">
                <a:spLocks noChangeArrowheads="1"/>
              </p:cNvSpPr>
              <p:nvPr/>
            </p:nvSpPr>
            <p:spPr bwMode="auto">
              <a:xfrm>
                <a:off x="4433" y="874"/>
                <a:ext cx="945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imes New Roman" pitchFamily="18" charset="0"/>
                    <a:ea typeface="SimSun" pitchFamily="2" charset="-122"/>
                  </a:rPr>
                  <a:t>0-</a:t>
                </a: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D(apex) cuboid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39" name="Text Box 69"/>
              <p:cNvSpPr txBox="1">
                <a:spLocks noChangeArrowheads="1"/>
              </p:cNvSpPr>
              <p:nvPr/>
            </p:nvSpPr>
            <p:spPr bwMode="auto">
              <a:xfrm>
                <a:off x="4421" y="1265"/>
                <a:ext cx="68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imes New Roman" pitchFamily="18" charset="0"/>
                    <a:ea typeface="SimSun" pitchFamily="2" charset="-122"/>
                  </a:rPr>
                  <a:t>1-</a:t>
                </a: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D cuboids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40" name="Text Box 70"/>
              <p:cNvSpPr txBox="1">
                <a:spLocks noChangeArrowheads="1"/>
              </p:cNvSpPr>
              <p:nvPr/>
            </p:nvSpPr>
            <p:spPr bwMode="auto">
              <a:xfrm>
                <a:off x="4421" y="1713"/>
                <a:ext cx="68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latin typeface="Times New Roman" pitchFamily="18" charset="0"/>
                    <a:ea typeface="SimSun" pitchFamily="2" charset="-122"/>
                  </a:rPr>
                  <a:t>2-</a:t>
                </a:r>
                <a:r>
                  <a:rPr lang="en-US" altLang="zh-CN" sz="2000" dirty="0">
                    <a:latin typeface="Times New Roman" pitchFamily="18" charset="0"/>
                    <a:ea typeface="SimSun" pitchFamily="2" charset="-122"/>
                  </a:rPr>
                  <a:t>D cuboids</a:t>
                </a:r>
                <a:endParaRPr lang="en-US" altLang="zh-CN" sz="2400" dirty="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41" name="Text Box 71"/>
              <p:cNvSpPr txBox="1">
                <a:spLocks noChangeArrowheads="1"/>
              </p:cNvSpPr>
              <p:nvPr/>
            </p:nvSpPr>
            <p:spPr bwMode="auto">
              <a:xfrm>
                <a:off x="4421" y="2098"/>
                <a:ext cx="68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latin typeface="Times New Roman" pitchFamily="18" charset="0"/>
                    <a:ea typeface="SimSun" pitchFamily="2" charset="-122"/>
                  </a:rPr>
                  <a:t>3-</a:t>
                </a:r>
                <a:r>
                  <a:rPr lang="en-US" altLang="zh-CN" sz="2000" dirty="0">
                    <a:latin typeface="Times New Roman" pitchFamily="18" charset="0"/>
                    <a:ea typeface="SimSun" pitchFamily="2" charset="-122"/>
                  </a:rPr>
                  <a:t>D cuboids</a:t>
                </a:r>
                <a:endParaRPr lang="en-US" altLang="zh-CN" sz="2400" dirty="0">
                  <a:latin typeface="Times New Roman" pitchFamily="18" charset="0"/>
                  <a:ea typeface="SimSun" pitchFamily="2" charset="-122"/>
                </a:endParaRPr>
              </a:p>
            </p:txBody>
          </p:sp>
          <p:sp>
            <p:nvSpPr>
              <p:cNvPr id="7242" name="Text Box 72"/>
              <p:cNvSpPr txBox="1">
                <a:spLocks noChangeArrowheads="1"/>
              </p:cNvSpPr>
              <p:nvPr/>
            </p:nvSpPr>
            <p:spPr bwMode="auto">
              <a:xfrm>
                <a:off x="4473" y="2482"/>
                <a:ext cx="93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latin typeface="Times New Roman" pitchFamily="18" charset="0"/>
                    <a:ea typeface="SimSun" pitchFamily="2" charset="-122"/>
                  </a:rPr>
                  <a:t>4-</a:t>
                </a:r>
                <a:r>
                  <a:rPr lang="en-US" altLang="zh-CN" sz="2000">
                    <a:latin typeface="Times New Roman" pitchFamily="18" charset="0"/>
                    <a:ea typeface="SimSun" pitchFamily="2" charset="-122"/>
                  </a:rPr>
                  <a:t>D(base) cuboid</a:t>
                </a:r>
                <a:endParaRPr lang="en-US" altLang="zh-CN" sz="2400">
                  <a:latin typeface="Times New Roman" pitchFamily="18" charset="0"/>
                  <a:ea typeface="SimSun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82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Warehouse—Integrated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Constructed by integrating multiple, heterogeneous data sources</a:t>
            </a:r>
          </a:p>
          <a:p>
            <a:pPr lvl="1"/>
            <a:r>
              <a:rPr lang="en-US" altLang="en-US" dirty="0"/>
              <a:t>relational databases, flat files, on-line transaction records</a:t>
            </a:r>
          </a:p>
          <a:p>
            <a:r>
              <a:rPr lang="en-US" altLang="en-US" dirty="0"/>
              <a:t>Data cleaning and data integration techniques are applied.</a:t>
            </a:r>
          </a:p>
          <a:p>
            <a:pPr lvl="1"/>
            <a:r>
              <a:rPr lang="en-US" altLang="en-US" dirty="0"/>
              <a:t>Ensure consistency in naming conventions, encoding structures, attribute measures, etc. among different data sources</a:t>
            </a:r>
          </a:p>
          <a:p>
            <a:pPr lvl="2"/>
            <a:r>
              <a:rPr lang="en-US" altLang="en-US" dirty="0"/>
              <a:t>Ex. Hotel price: differences on currency, tax, breakfast covered, and parking</a:t>
            </a:r>
          </a:p>
          <a:p>
            <a:pPr lvl="1"/>
            <a:r>
              <a:rPr lang="en-US" altLang="en-US" dirty="0"/>
              <a:t>When data is moved to the warehouse, it is converted</a:t>
            </a:r>
          </a:p>
        </p:txBody>
      </p:sp>
    </p:spTree>
    <p:extLst>
      <p:ext uri="{BB962C8B-B14F-4D97-AF65-F5344CB8AC3E}">
        <p14:creationId xmlns:p14="http://schemas.microsoft.com/office/powerpoint/2010/main" val="154251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OLAP Server Architectures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Relational OLAP (ROLAP) </a:t>
            </a:r>
          </a:p>
          <a:p>
            <a:pPr lvl="1"/>
            <a:r>
              <a:rPr lang="en-US" altLang="en-US" dirty="0"/>
              <a:t>Use relational or extended-relational DBMS to store and manage warehouse data and OLAP middle ware</a:t>
            </a:r>
          </a:p>
          <a:p>
            <a:pPr lvl="1"/>
            <a:r>
              <a:rPr lang="en-US" altLang="en-US" dirty="0"/>
              <a:t>Include optimization of DBMS backend, implementation of aggregation navigation logic, and additional tools and services</a:t>
            </a:r>
          </a:p>
          <a:p>
            <a:pPr lvl="1"/>
            <a:r>
              <a:rPr lang="en-US" altLang="en-US" dirty="0"/>
              <a:t>Greater scalability</a:t>
            </a:r>
          </a:p>
          <a:p>
            <a:r>
              <a:rPr lang="en-US" altLang="en-US" dirty="0"/>
              <a:t>Multidimensional OLAP (MOLAP) </a:t>
            </a:r>
          </a:p>
          <a:p>
            <a:pPr lvl="1"/>
            <a:r>
              <a:rPr lang="en-US" altLang="en-US" dirty="0"/>
              <a:t>Sparse array-based multidimensional storage engine </a:t>
            </a:r>
          </a:p>
          <a:p>
            <a:pPr lvl="1"/>
            <a:r>
              <a:rPr lang="en-US" altLang="en-US" dirty="0"/>
              <a:t>Fast indexing to pre-computed summarized data</a:t>
            </a:r>
          </a:p>
          <a:p>
            <a:r>
              <a:rPr lang="en-US" altLang="en-US" dirty="0"/>
              <a:t>Hybrid OLAP (HOLAP) (e.g., Microsoft </a:t>
            </a:r>
            <a:r>
              <a:rPr lang="en-US" altLang="en-US" dirty="0" err="1"/>
              <a:t>SQLServer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Flexibility, e.g., low level: relational, high-level: array</a:t>
            </a:r>
          </a:p>
          <a:p>
            <a:r>
              <a:rPr lang="en-US" altLang="en-US" dirty="0"/>
              <a:t>Specialized SQL servers (e.g., </a:t>
            </a:r>
            <a:r>
              <a:rPr lang="en-US" altLang="en-US" dirty="0" err="1"/>
              <a:t>Redbricks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Specialized support for SQL queries over star/snowflake schemas</a:t>
            </a:r>
          </a:p>
        </p:txBody>
      </p:sp>
    </p:spTree>
    <p:extLst>
      <p:ext uri="{BB962C8B-B14F-4D97-AF65-F5344CB8AC3E}">
        <p14:creationId xmlns:p14="http://schemas.microsoft.com/office/powerpoint/2010/main" val="29037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50985" y="455356"/>
            <a:ext cx="11369963" cy="73890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Cube Materialization: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Full </a:t>
            </a:r>
            <a:r>
              <a:rPr lang="en-US" altLang="en-US" dirty="0"/>
              <a:t>Cube vs. Iceberg Cube</a:t>
            </a:r>
          </a:p>
        </p:txBody>
      </p:sp>
      <p:sp>
        <p:nvSpPr>
          <p:cNvPr id="8197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Full cube vs. iceberg cube</a:t>
            </a:r>
          </a:p>
          <a:p>
            <a:pPr lvl="3">
              <a:buFont typeface="Wingdings" pitchFamily="2" charset="2"/>
              <a:buNone/>
            </a:pPr>
            <a:r>
              <a:rPr lang="en-US" altLang="en-US" dirty="0">
                <a:solidFill>
                  <a:srgbClr val="006666"/>
                </a:solidFill>
              </a:rPr>
              <a:t>compute cube sales iceberg as</a:t>
            </a:r>
          </a:p>
          <a:p>
            <a:pPr lvl="3">
              <a:buFont typeface="Wingdings" pitchFamily="2" charset="2"/>
              <a:buNone/>
            </a:pPr>
            <a:r>
              <a:rPr lang="en-US" altLang="en-US" dirty="0">
                <a:solidFill>
                  <a:srgbClr val="006666"/>
                </a:solidFill>
              </a:rPr>
              <a:t>select month, city, customer group, count(*)</a:t>
            </a:r>
          </a:p>
          <a:p>
            <a:pPr lvl="3">
              <a:buFont typeface="Wingdings" pitchFamily="2" charset="2"/>
              <a:buNone/>
            </a:pPr>
            <a:r>
              <a:rPr lang="en-US" altLang="en-US" dirty="0">
                <a:solidFill>
                  <a:srgbClr val="006666"/>
                </a:solidFill>
              </a:rPr>
              <a:t>from </a:t>
            </a:r>
            <a:r>
              <a:rPr lang="en-US" altLang="en-US" dirty="0" err="1">
                <a:solidFill>
                  <a:srgbClr val="006666"/>
                </a:solidFill>
              </a:rPr>
              <a:t>salesInfo</a:t>
            </a:r>
            <a:endParaRPr lang="en-US" altLang="en-US" dirty="0">
              <a:solidFill>
                <a:srgbClr val="006666"/>
              </a:solidFill>
            </a:endParaRPr>
          </a:p>
          <a:p>
            <a:pPr lvl="3">
              <a:buFont typeface="Wingdings" pitchFamily="2" charset="2"/>
              <a:buNone/>
            </a:pPr>
            <a:r>
              <a:rPr lang="en-US" altLang="en-US" dirty="0">
                <a:solidFill>
                  <a:srgbClr val="006666"/>
                </a:solidFill>
              </a:rPr>
              <a:t>cube by month, city, customer group</a:t>
            </a:r>
          </a:p>
          <a:p>
            <a:pPr lvl="3">
              <a:buFont typeface="Wingdings" pitchFamily="2" charset="2"/>
              <a:buNone/>
            </a:pPr>
            <a:r>
              <a:rPr lang="en-US" altLang="en-US" dirty="0">
                <a:solidFill>
                  <a:srgbClr val="006666"/>
                </a:solidFill>
              </a:rPr>
              <a:t>having </a:t>
            </a:r>
            <a:r>
              <a:rPr lang="en-US" altLang="en-US" dirty="0">
                <a:solidFill>
                  <a:srgbClr val="FF0000"/>
                </a:solidFill>
              </a:rPr>
              <a:t>count(*) &gt;= min support</a:t>
            </a:r>
          </a:p>
          <a:p>
            <a:r>
              <a:rPr lang="en-US" altLang="en-US" dirty="0"/>
              <a:t>Compute only the cells whose measure satisfies the iceberg condition </a:t>
            </a:r>
          </a:p>
          <a:p>
            <a:r>
              <a:rPr lang="en-US" altLang="en-US" dirty="0"/>
              <a:t>Only a small portion of cells may be “above the water’’ in a sparse cube</a:t>
            </a:r>
          </a:p>
          <a:p>
            <a:r>
              <a:rPr lang="en-US" altLang="en-US" dirty="0"/>
              <a:t>Ex.:  Show only those cells whose count is no less than 100 </a:t>
            </a:r>
          </a:p>
          <a:p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8200" name="Text Box 10"/>
          <p:cNvSpPr txBox="1">
            <a:spLocks noChangeArrowheads="1"/>
          </p:cNvSpPr>
          <p:nvPr/>
        </p:nvSpPr>
        <p:spPr bwMode="auto">
          <a:xfrm>
            <a:off x="6459782" y="3359568"/>
            <a:ext cx="1524000" cy="83099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+mn-lt"/>
                <a:sym typeface="Wingdings" pitchFamily="2" charset="2"/>
              </a:rPr>
              <a:t>iceberg condition</a:t>
            </a:r>
          </a:p>
        </p:txBody>
      </p:sp>
      <p:sp>
        <p:nvSpPr>
          <p:cNvPr id="2" name="Down Arrow 1"/>
          <p:cNvSpPr/>
          <p:nvPr/>
        </p:nvSpPr>
        <p:spPr>
          <a:xfrm rot="4956922">
            <a:off x="5917159" y="3701931"/>
            <a:ext cx="383157" cy="52926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28" descr="icebe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907" y="1151759"/>
            <a:ext cx="2851378" cy="293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90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Iceberg Cube?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E87F4-F255-36DD-5B8F-8A95204A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Advantages of computing iceberg cubes 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No need to save nor show those cells whose value is below the threshold (iceberg condition)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Efficient methods may even avoid computing the un-needed, intermediate cells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Avoid explosive growth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Example:  a cube with 100 dimensions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Suppose it contains only 2 base cells: {(a</a:t>
            </a:r>
            <a:r>
              <a:rPr lang="en-US" altLang="en-US" baseline="-25000" dirty="0"/>
              <a:t>1</a:t>
            </a:r>
            <a:r>
              <a:rPr lang="en-US" altLang="en-US" dirty="0"/>
              <a:t>, a</a:t>
            </a:r>
            <a:r>
              <a:rPr lang="en-US" altLang="en-US" baseline="-25000" dirty="0"/>
              <a:t>2</a:t>
            </a:r>
            <a:r>
              <a:rPr lang="en-US" altLang="en-US" dirty="0"/>
              <a:t>, a</a:t>
            </a:r>
            <a:r>
              <a:rPr lang="en-US" altLang="en-US" baseline="-25000" dirty="0"/>
              <a:t>3</a:t>
            </a:r>
            <a:r>
              <a:rPr lang="en-US" altLang="en-US" dirty="0"/>
              <a:t>, …., a</a:t>
            </a:r>
            <a:r>
              <a:rPr lang="en-US" altLang="en-US" baseline="-25000" dirty="0"/>
              <a:t>100</a:t>
            </a:r>
            <a:r>
              <a:rPr lang="en-US" altLang="en-US" dirty="0"/>
              <a:t>), (a</a:t>
            </a:r>
            <a:r>
              <a:rPr lang="en-US" altLang="en-US" baseline="-25000" dirty="0"/>
              <a:t>1</a:t>
            </a:r>
            <a:r>
              <a:rPr lang="en-US" altLang="en-US" dirty="0"/>
              <a:t>, a</a:t>
            </a:r>
            <a:r>
              <a:rPr lang="en-US" altLang="en-US" baseline="-25000" dirty="0"/>
              <a:t>2</a:t>
            </a:r>
            <a:r>
              <a:rPr lang="en-US" altLang="en-US" dirty="0"/>
              <a:t>, b</a:t>
            </a:r>
            <a:r>
              <a:rPr lang="en-US" altLang="en-US" baseline="-25000" dirty="0"/>
              <a:t>3</a:t>
            </a:r>
            <a:r>
              <a:rPr lang="en-US" altLang="en-US" dirty="0"/>
              <a:t>, …, b</a:t>
            </a:r>
            <a:r>
              <a:rPr lang="en-US" altLang="en-US" baseline="-25000" dirty="0"/>
              <a:t>100</a:t>
            </a:r>
            <a:r>
              <a:rPr lang="en-US" altLang="en-US" dirty="0"/>
              <a:t>)}  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How many aggregate cells if “having count &gt;= 1”? </a:t>
            </a:r>
            <a:endParaRPr lang="en-US" altLang="en-US" dirty="0" smtClean="0"/>
          </a:p>
          <a:p>
            <a:pPr lvl="2">
              <a:spcAft>
                <a:spcPts val="600"/>
              </a:spcAft>
            </a:pPr>
            <a:r>
              <a:rPr lang="en-US" altLang="en-US" dirty="0" smtClean="0"/>
              <a:t>Answer</a:t>
            </a:r>
            <a:r>
              <a:rPr lang="en-US" altLang="en-US" dirty="0"/>
              <a:t>: (2</a:t>
            </a:r>
            <a:r>
              <a:rPr lang="en-US" altLang="en-US" baseline="30000" dirty="0"/>
              <a:t>101</a:t>
            </a:r>
            <a:r>
              <a:rPr lang="en-US" altLang="en-US" dirty="0"/>
              <a:t> ─ 2) ─ 4  (Why?!)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What about the iceberg cells, (</a:t>
            </a:r>
            <a:r>
              <a:rPr lang="en-US" altLang="en-US" dirty="0" err="1"/>
              <a:t>i,e</a:t>
            </a:r>
            <a:r>
              <a:rPr lang="en-US" altLang="en-US" dirty="0"/>
              <a:t>., with condition: “having count &gt;= 2</a:t>
            </a:r>
            <a:r>
              <a:rPr lang="en-US" altLang="en-US" dirty="0" smtClean="0"/>
              <a:t>”)?</a:t>
            </a:r>
          </a:p>
          <a:p>
            <a:pPr lvl="2">
              <a:spcAft>
                <a:spcPts val="600"/>
              </a:spcAft>
            </a:pPr>
            <a:r>
              <a:rPr lang="en-US" altLang="en-US" dirty="0" smtClean="0"/>
              <a:t>Answer</a:t>
            </a:r>
            <a:r>
              <a:rPr lang="en-US" altLang="en-US" dirty="0"/>
              <a:t>: 4  (Why?!)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smtClean="0"/>
              <a:t>Example</a:t>
            </a:r>
          </a:p>
        </p:txBody>
      </p:sp>
      <p:sp>
        <p:nvSpPr>
          <p:cNvPr id="82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fa-IR" sz="2400" dirty="0"/>
              <a:t>Sales(year, city, </a:t>
            </a:r>
            <a:r>
              <a:rPr lang="en-US" altLang="fa-IR" sz="2400" dirty="0" err="1"/>
              <a:t>cust_grp</a:t>
            </a:r>
            <a:r>
              <a:rPr lang="en-US" altLang="fa-IR" sz="2400" dirty="0"/>
              <a:t>, </a:t>
            </a:r>
            <a:r>
              <a:rPr lang="en-US" altLang="fa-IR" sz="2400" dirty="0" err="1"/>
              <a:t>prod_grp</a:t>
            </a:r>
            <a:r>
              <a:rPr lang="en-US" altLang="fa-IR" sz="2400" dirty="0"/>
              <a:t>, </a:t>
            </a:r>
            <a:r>
              <a:rPr lang="en-US" altLang="fa-IR" sz="2400" dirty="0">
                <a:solidFill>
                  <a:srgbClr val="FF0000"/>
                </a:solidFill>
              </a:rPr>
              <a:t>count</a:t>
            </a:r>
            <a:r>
              <a:rPr lang="en-US" altLang="fa-IR" sz="2400" dirty="0"/>
              <a:t>)</a:t>
            </a:r>
          </a:p>
        </p:txBody>
      </p:sp>
      <p:sp>
        <p:nvSpPr>
          <p:cNvPr id="8233" name="Right Brace 6"/>
          <p:cNvSpPr>
            <a:spLocks/>
          </p:cNvSpPr>
          <p:nvPr/>
        </p:nvSpPr>
        <p:spPr bwMode="auto">
          <a:xfrm rot="5400000">
            <a:off x="2764972" y="21772"/>
            <a:ext cx="326569" cy="3526972"/>
          </a:xfrm>
          <a:prstGeom prst="rightBrace">
            <a:avLst>
              <a:gd name="adj1" fmla="val 8311"/>
              <a:gd name="adj2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  <p:sp>
        <p:nvSpPr>
          <p:cNvPr id="8234" name="TextBox 7"/>
          <p:cNvSpPr txBox="1">
            <a:spLocks noChangeArrowheads="1"/>
          </p:cNvSpPr>
          <p:nvPr/>
        </p:nvSpPr>
        <p:spPr bwMode="auto">
          <a:xfrm>
            <a:off x="1621970" y="1850574"/>
            <a:ext cx="26195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/>
              <a:t>dimensional attributes</a:t>
            </a:r>
          </a:p>
        </p:txBody>
      </p:sp>
      <p:sp>
        <p:nvSpPr>
          <p:cNvPr id="8235" name="Right Brace 8"/>
          <p:cNvSpPr>
            <a:spLocks/>
          </p:cNvSpPr>
          <p:nvPr/>
        </p:nvSpPr>
        <p:spPr bwMode="auto">
          <a:xfrm rot="5400000">
            <a:off x="5031391" y="1467380"/>
            <a:ext cx="326569" cy="635756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  <p:sp>
        <p:nvSpPr>
          <p:cNvPr id="8236" name="TextBox 9"/>
          <p:cNvSpPr txBox="1">
            <a:spLocks noChangeArrowheads="1"/>
          </p:cNvSpPr>
          <p:nvPr/>
        </p:nvSpPr>
        <p:spPr bwMode="auto">
          <a:xfrm>
            <a:off x="4267198" y="1850574"/>
            <a:ext cx="1995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>
                <a:solidFill>
                  <a:srgbClr val="FF0000"/>
                </a:solidFill>
              </a:rPr>
              <a:t>measure attribute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430002"/>
              </p:ext>
            </p:extLst>
          </p:nvPr>
        </p:nvGraphicFramePr>
        <p:xfrm>
          <a:off x="2100945" y="2286000"/>
          <a:ext cx="4975225" cy="741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6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c1</a:t>
                      </a:r>
                      <a:endParaRPr lang="en-US" sz="1800" dirty="0"/>
                    </a:p>
                  </a:txBody>
                  <a:tcPr marL="91448" marR="91448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(2000, Vancouver,</a:t>
                      </a:r>
                      <a:r>
                        <a:rPr lang="en-US" sz="1800" baseline="0" dirty="0" smtClean="0"/>
                        <a:t> Business, PC, 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</a:rPr>
                        <a:t>300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L="91448" marR="91448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c2</a:t>
                      </a:r>
                      <a:endParaRPr lang="en-US" sz="1800" dirty="0"/>
                    </a:p>
                  </a:txBody>
                  <a:tcPr marL="91448" marR="91448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(2000, Vancouver,</a:t>
                      </a:r>
                      <a:r>
                        <a:rPr lang="en-US" sz="1800" baseline="0" dirty="0" smtClean="0"/>
                        <a:t> Student, Camera, 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L="91448" marR="91448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172450" y="2275114"/>
            <a:ext cx="2209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 dirty="0"/>
              <a:t>Iceberg condition: having count </a:t>
            </a:r>
            <a:r>
              <a:rPr lang="en-US" altLang="fa-IR" sz="1800" dirty="0">
                <a:sym typeface="Symbol" pitchFamily="18" charset="2"/>
              </a:rPr>
              <a:t> </a:t>
            </a:r>
            <a:r>
              <a:rPr lang="en-US" altLang="fa-IR" sz="1800" dirty="0"/>
              <a:t>100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24544" y="2286000"/>
            <a:ext cx="1633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/>
              <a:t>Base cuboid: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4544" y="3286706"/>
            <a:ext cx="160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600" dirty="0"/>
              <a:t>Cells in the Iceberg Cube: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977748" y="5621694"/>
            <a:ext cx="2743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 dirty="0"/>
              <a:t>Total number of Cells in the Iceberg cube: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 dirty="0"/>
              <a:t>2 * 2</a:t>
            </a:r>
            <a:r>
              <a:rPr lang="en-US" altLang="fa-IR" sz="1800" baseline="30000" dirty="0"/>
              <a:t>4</a:t>
            </a:r>
            <a:r>
              <a:rPr lang="en-US" altLang="fa-IR" sz="1800" dirty="0"/>
              <a:t> – 4 = 28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3265"/>
              </p:ext>
            </p:extLst>
          </p:nvPr>
        </p:nvGraphicFramePr>
        <p:xfrm>
          <a:off x="2019300" y="3216353"/>
          <a:ext cx="8886021" cy="2346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966">
                  <a:extLst>
                    <a:ext uri="{9D8B030D-6E8A-4147-A177-3AD203B41FA5}">
                      <a16:colId xmlns:a16="http://schemas.microsoft.com/office/drawing/2014/main" val="197809348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Bus.,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*,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(2000, Van., Stu., *, 100)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(*, *, *, Cam., 100)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Bus.,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Bus., *,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Stu.,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Van.,</a:t>
                      </a:r>
                      <a:r>
                        <a:rPr lang="en-US" sz="1600" baseline="0" dirty="0" smtClean="0"/>
                        <a:t> *, *, 400)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Van.,</a:t>
                      </a:r>
                      <a:r>
                        <a:rPr lang="en-US" sz="1600" baseline="0" dirty="0" smtClean="0"/>
                        <a:t> *,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Bus., *,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*,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 *, *, 400)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Van.,</a:t>
                      </a:r>
                      <a:r>
                        <a:rPr lang="en-US" sz="1600" baseline="0" dirty="0" smtClean="0"/>
                        <a:t> Bus., *,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*,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Stu., *,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*, *, 400)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Bus.,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Stu.,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*,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</a:t>
                      </a:r>
                      <a:r>
                        <a:rPr lang="en-US" sz="1600" baseline="0" dirty="0" smtClean="0"/>
                        <a:t> *, *, *, 400)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*,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Stu.,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Stu., *,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Bus., *,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Van.,</a:t>
                      </a:r>
                      <a:r>
                        <a:rPr lang="en-US" sz="1600" baseline="0" dirty="0" smtClean="0"/>
                        <a:t> *,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Stu., *,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23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350985" y="406735"/>
            <a:ext cx="11369963" cy="73890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Is Iceberg Cube Good Enough?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Closed </a:t>
            </a:r>
            <a:r>
              <a:rPr lang="en-US" altLang="en-US" dirty="0"/>
              <a:t>Cube &amp; Cube Shell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en-US" dirty="0" smtClean="0"/>
                  <a:t>Let cube P have only 2 base cells: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,.</m:t>
                            </m:r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 . . 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:10, </m:t>
                        </m:r>
                        <m:d>
                          <m:dPr>
                            <m:ctrlPr>
                              <a:rPr lang="en-US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en-US" i="1" dirty="0">
                                <a:latin typeface="Cambria Math" panose="02040503050406030204" pitchFamily="18" charset="0"/>
                              </a:rPr>
                              <m:t>, . . . 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:10</m:t>
                        </m:r>
                      </m:e>
                    </m:d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How many cells will the iceberg cube contain if “having count(*) ≥ 10</a:t>
                </a:r>
                <a:r>
                  <a:rPr lang="en-US" altLang="en-US" dirty="0" smtClean="0"/>
                  <a:t>”?</a:t>
                </a:r>
              </a:p>
              <a:p>
                <a:pPr lvl="2"/>
                <a:r>
                  <a:rPr lang="en-US" altLang="en-US" dirty="0" smtClean="0"/>
                  <a:t>Answer</a:t>
                </a:r>
                <a:r>
                  <a:rPr lang="en-US" alt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101</m:t>
                        </m:r>
                      </m:sup>
                    </m:sSup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─ 4 </m:t>
                    </m:r>
                  </m:oMath>
                </a14:m>
                <a:r>
                  <a:rPr lang="en-US" altLang="en-US" dirty="0"/>
                  <a:t> (still too big!)</a:t>
                </a:r>
              </a:p>
              <a:p>
                <a:r>
                  <a:rPr lang="en-US" altLang="en-US" dirty="0"/>
                  <a:t>Close cube:</a:t>
                </a:r>
              </a:p>
              <a:p>
                <a:pPr lvl="1"/>
                <a:r>
                  <a:rPr lang="en-US" altLang="en-US" dirty="0"/>
                  <a:t>A cell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dirty="0"/>
                  <a:t> is closed if there exists no cell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en-US" dirty="0"/>
                  <a:t>, such that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en-US" dirty="0"/>
                  <a:t> is a descendant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dirty="0"/>
                  <a:t>,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en-US" dirty="0"/>
                  <a:t> has the same measure value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Ex. The same cube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dirty="0"/>
                  <a:t> has only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en-US" dirty="0"/>
                  <a:t> closed cells</a:t>
                </a:r>
                <a:r>
                  <a:rPr lang="en-US" altLang="en-US" dirty="0" smtClean="0"/>
                  <a:t>:</a:t>
                </a:r>
              </a:p>
              <a:p>
                <a:pPr marL="200021" lvl="1" indent="0">
                  <a:buNone/>
                </a:pPr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  <m:t>, ∗, …, ∗</m:t>
                            </m:r>
                          </m:e>
                        </m:d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:20, </m:t>
                        </m:r>
                        <m:d>
                          <m:dPr>
                            <m:ctrlP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  <m:t> . . . 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:10, </m:t>
                        </m:r>
                        <m:d>
                          <m:dPr>
                            <m:ctrlP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en-US" i="1" dirty="0" smtClean="0">
                                <a:latin typeface="Cambria Math" panose="02040503050406030204" pitchFamily="18" charset="0"/>
                              </a:rPr>
                              <m:t>, . . . , </m:t>
                            </m:r>
                            <m:sSub>
                              <m:sSubPr>
                                <m:ctrlPr>
                                  <a:rPr lang="en-US" alt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en-US" i="1" dirty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sub>
                            </m:sSub>
                          </m:e>
                        </m:d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:10</m:t>
                        </m:r>
                      </m:e>
                    </m:d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A closed cube is a cube consisting of only closed cells</a:t>
                </a:r>
              </a:p>
              <a:p>
                <a:r>
                  <a:rPr lang="en-US" altLang="en-US" dirty="0"/>
                  <a:t>Cube Shell: The cuboids involving only a small # of dimensions, e.g., 2</a:t>
                </a:r>
              </a:p>
              <a:p>
                <a:pPr lvl="1"/>
                <a:r>
                  <a:rPr lang="en-US" altLang="en-US" dirty="0"/>
                  <a:t>Idea: Only compute cube shells, other dimension combinations can be computed on the fly</a:t>
                </a:r>
              </a:p>
            </p:txBody>
          </p:sp>
        </mc:Choice>
        <mc:Fallback xmlns="">
          <p:sp>
            <p:nvSpPr>
              <p:cNvPr id="922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534" t="-2265" r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3084897" y="6159833"/>
            <a:ext cx="8026400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/>
              <a:t> </a:t>
            </a:r>
            <a:r>
              <a:rPr lang="en-US" altLang="en-US" sz="2400" dirty="0">
                <a:latin typeface="+mn-lt"/>
              </a:rPr>
              <a:t>Q:  For (A</a:t>
            </a:r>
            <a:r>
              <a:rPr lang="en-US" altLang="en-US" sz="2400" baseline="-25000" dirty="0">
                <a:latin typeface="+mn-lt"/>
              </a:rPr>
              <a:t>1</a:t>
            </a:r>
            <a:r>
              <a:rPr lang="en-US" altLang="en-US" sz="2400" dirty="0">
                <a:latin typeface="+mn-lt"/>
              </a:rPr>
              <a:t>, A</a:t>
            </a:r>
            <a:r>
              <a:rPr lang="en-US" altLang="en-US" sz="2400" baseline="-25000" dirty="0">
                <a:latin typeface="+mn-lt"/>
              </a:rPr>
              <a:t>2</a:t>
            </a:r>
            <a:r>
              <a:rPr lang="en-US" altLang="en-US" sz="2400" dirty="0">
                <a:latin typeface="+mn-lt"/>
              </a:rPr>
              <a:t>, … A</a:t>
            </a:r>
            <a:r>
              <a:rPr lang="en-US" altLang="en-US" sz="2400" baseline="-25000" dirty="0">
                <a:latin typeface="+mn-lt"/>
              </a:rPr>
              <a:t>100</a:t>
            </a:r>
            <a:r>
              <a:rPr lang="en-US" altLang="en-US" sz="2400" dirty="0">
                <a:latin typeface="+mn-lt"/>
              </a:rPr>
              <a:t>), how many combinations to compute?</a:t>
            </a:r>
          </a:p>
        </p:txBody>
      </p:sp>
      <p:sp>
        <p:nvSpPr>
          <p:cNvPr id="9222" name="AutoShape 6"/>
          <p:cNvSpPr>
            <a:spLocks noChangeArrowheads="1"/>
          </p:cNvSpPr>
          <p:nvPr/>
        </p:nvSpPr>
        <p:spPr bwMode="auto">
          <a:xfrm rot="868217">
            <a:off x="2546873" y="6161473"/>
            <a:ext cx="508000" cy="304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1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  <p:bldP spid="92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smtClean="0"/>
              <a:t>Example</a:t>
            </a:r>
          </a:p>
        </p:txBody>
      </p:sp>
      <p:sp>
        <p:nvSpPr>
          <p:cNvPr id="82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fa-IR" sz="2400" dirty="0"/>
              <a:t>Sales(year, city, </a:t>
            </a:r>
            <a:r>
              <a:rPr lang="en-US" altLang="fa-IR" sz="2400" dirty="0" err="1"/>
              <a:t>cust_grp</a:t>
            </a:r>
            <a:r>
              <a:rPr lang="en-US" altLang="fa-IR" sz="2400" dirty="0"/>
              <a:t>, </a:t>
            </a:r>
            <a:r>
              <a:rPr lang="en-US" altLang="fa-IR" sz="2400" dirty="0" err="1"/>
              <a:t>prod_grp</a:t>
            </a:r>
            <a:r>
              <a:rPr lang="en-US" altLang="fa-IR" sz="2400" dirty="0"/>
              <a:t>, </a:t>
            </a:r>
            <a:r>
              <a:rPr lang="en-US" altLang="fa-IR" sz="2400" dirty="0">
                <a:solidFill>
                  <a:srgbClr val="FF0000"/>
                </a:solidFill>
              </a:rPr>
              <a:t>count</a:t>
            </a:r>
            <a:r>
              <a:rPr lang="en-US" altLang="fa-IR" sz="2400" dirty="0"/>
              <a:t>)</a:t>
            </a:r>
          </a:p>
        </p:txBody>
      </p:sp>
      <p:sp>
        <p:nvSpPr>
          <p:cNvPr id="8233" name="Right Brace 6"/>
          <p:cNvSpPr>
            <a:spLocks/>
          </p:cNvSpPr>
          <p:nvPr/>
        </p:nvSpPr>
        <p:spPr bwMode="auto">
          <a:xfrm rot="5400000">
            <a:off x="2764972" y="21772"/>
            <a:ext cx="326569" cy="3526972"/>
          </a:xfrm>
          <a:prstGeom prst="rightBrace">
            <a:avLst>
              <a:gd name="adj1" fmla="val 8311"/>
              <a:gd name="adj2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  <p:sp>
        <p:nvSpPr>
          <p:cNvPr id="8234" name="TextBox 7"/>
          <p:cNvSpPr txBox="1">
            <a:spLocks noChangeArrowheads="1"/>
          </p:cNvSpPr>
          <p:nvPr/>
        </p:nvSpPr>
        <p:spPr bwMode="auto">
          <a:xfrm>
            <a:off x="1621970" y="1850574"/>
            <a:ext cx="26195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/>
              <a:t>dimensional attributes</a:t>
            </a:r>
          </a:p>
        </p:txBody>
      </p:sp>
      <p:sp>
        <p:nvSpPr>
          <p:cNvPr id="8235" name="Right Brace 8"/>
          <p:cNvSpPr>
            <a:spLocks/>
          </p:cNvSpPr>
          <p:nvPr/>
        </p:nvSpPr>
        <p:spPr bwMode="auto">
          <a:xfrm rot="5400000">
            <a:off x="5031391" y="1467380"/>
            <a:ext cx="326569" cy="635756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  <p:sp>
        <p:nvSpPr>
          <p:cNvPr id="8236" name="TextBox 9"/>
          <p:cNvSpPr txBox="1">
            <a:spLocks noChangeArrowheads="1"/>
          </p:cNvSpPr>
          <p:nvPr/>
        </p:nvSpPr>
        <p:spPr bwMode="auto">
          <a:xfrm>
            <a:off x="4267198" y="1850574"/>
            <a:ext cx="1995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>
                <a:solidFill>
                  <a:srgbClr val="FF0000"/>
                </a:solidFill>
              </a:rPr>
              <a:t>measure attribute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100945" y="2286000"/>
          <a:ext cx="4975225" cy="741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6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c1</a:t>
                      </a:r>
                      <a:endParaRPr lang="en-US" sz="1800" dirty="0"/>
                    </a:p>
                  </a:txBody>
                  <a:tcPr marL="91448" marR="91448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(2000, Vancouver,</a:t>
                      </a:r>
                      <a:r>
                        <a:rPr lang="en-US" sz="1800" baseline="0" dirty="0" smtClean="0"/>
                        <a:t> Business, PC, 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</a:rPr>
                        <a:t>300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L="91448" marR="91448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c2</a:t>
                      </a:r>
                      <a:endParaRPr lang="en-US" sz="1800" dirty="0"/>
                    </a:p>
                  </a:txBody>
                  <a:tcPr marL="91448" marR="91448"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(2000, Vancouver,</a:t>
                      </a:r>
                      <a:r>
                        <a:rPr lang="en-US" sz="1800" baseline="0" dirty="0" smtClean="0"/>
                        <a:t> Student, Camera, 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 marL="91448" marR="91448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172450" y="2275114"/>
            <a:ext cx="2209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 dirty="0"/>
              <a:t>Iceberg condition: having count </a:t>
            </a:r>
            <a:r>
              <a:rPr lang="en-US" altLang="fa-IR" sz="1800" dirty="0">
                <a:sym typeface="Symbol" pitchFamily="18" charset="2"/>
              </a:rPr>
              <a:t> </a:t>
            </a:r>
            <a:r>
              <a:rPr lang="en-US" altLang="fa-IR" sz="1800" dirty="0"/>
              <a:t>100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24544" y="2286000"/>
            <a:ext cx="1633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/>
              <a:t>Base cuboid: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4544" y="3286706"/>
            <a:ext cx="160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600" dirty="0"/>
              <a:t>Cells in the Iceberg Cube: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977748" y="5621694"/>
            <a:ext cx="2743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 dirty="0"/>
              <a:t>Total number of Cells in the Iceberg cube: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 dirty="0"/>
              <a:t>2 * 2</a:t>
            </a:r>
            <a:r>
              <a:rPr lang="en-US" altLang="fa-IR" sz="1800" baseline="30000" dirty="0"/>
              <a:t>4</a:t>
            </a:r>
            <a:r>
              <a:rPr lang="en-US" altLang="fa-IR" sz="1800" dirty="0"/>
              <a:t> – 4 = 28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019300" y="3216353"/>
          <a:ext cx="8886021" cy="2346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0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0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1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966">
                  <a:extLst>
                    <a:ext uri="{9D8B030D-6E8A-4147-A177-3AD203B41FA5}">
                      <a16:colId xmlns:a16="http://schemas.microsoft.com/office/drawing/2014/main" val="197809348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Bus.,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*,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(2000, Van., Stu., *, 100)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(*, *, *, Cam., 100)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Bus.,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Bus., *,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Stu.,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Van.,</a:t>
                      </a:r>
                      <a:r>
                        <a:rPr lang="en-US" sz="1600" baseline="0" dirty="0" smtClean="0"/>
                        <a:t> *, *, 400)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Van.,</a:t>
                      </a:r>
                      <a:r>
                        <a:rPr lang="en-US" sz="1600" baseline="0" dirty="0" smtClean="0"/>
                        <a:t> *,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Bus., *,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*,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 *, *, 400)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Van.,</a:t>
                      </a:r>
                      <a:r>
                        <a:rPr lang="en-US" sz="1600" baseline="0" dirty="0" smtClean="0"/>
                        <a:t> Bus., *,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*,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Stu., *,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*, *, 400)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Bus.,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Stu.,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*,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</a:t>
                      </a:r>
                      <a:r>
                        <a:rPr lang="en-US" sz="1600" baseline="0" dirty="0" smtClean="0"/>
                        <a:t> *, *, *, 400)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*, PC,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Stu.,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*,</a:t>
                      </a:r>
                      <a:r>
                        <a:rPr lang="en-US" sz="1600" baseline="0" dirty="0" smtClean="0"/>
                        <a:t> Stu., *,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Van.,</a:t>
                      </a:r>
                      <a:r>
                        <a:rPr lang="en-US" sz="1600" baseline="0" dirty="0" smtClean="0"/>
                        <a:t> Bus., *, 300)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(2000, Van.,</a:t>
                      </a:r>
                      <a:r>
                        <a:rPr lang="en-US" sz="1600" baseline="0" dirty="0" smtClean="0"/>
                        <a:t> *, Cam.,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(*, *,</a:t>
                      </a:r>
                      <a:r>
                        <a:rPr lang="en-US" sz="1600" baseline="0" dirty="0" smtClean="0"/>
                        <a:t> Stu., *, 100)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7" name="Group 24"/>
          <p:cNvGrpSpPr>
            <a:grpSpLocks/>
          </p:cNvGrpSpPr>
          <p:nvPr/>
        </p:nvGrpSpPr>
        <p:grpSpPr bwMode="auto">
          <a:xfrm>
            <a:off x="2514600" y="1371600"/>
            <a:ext cx="8390720" cy="2497134"/>
            <a:chOff x="2514600" y="1371600"/>
            <a:chExt cx="8390109" cy="2497134"/>
          </a:xfrm>
        </p:grpSpPr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514600" y="2209800"/>
              <a:ext cx="4267200" cy="9144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a-IR" altLang="fa-IR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8618709" y="3563934"/>
              <a:ext cx="2286000" cy="3048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a-IR" altLang="fa-IR"/>
            </a:p>
          </p:txBody>
        </p:sp>
        <p:sp>
          <p:nvSpPr>
            <p:cNvPr id="21" name="TextBox 19"/>
            <p:cNvSpPr txBox="1">
              <a:spLocks noChangeArrowheads="1"/>
            </p:cNvSpPr>
            <p:nvPr/>
          </p:nvSpPr>
          <p:spPr bwMode="auto">
            <a:xfrm>
              <a:off x="6934200" y="1371600"/>
              <a:ext cx="179818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400">
                  <a:solidFill>
                    <a:srgbClr val="FF0000"/>
                  </a:solidFill>
                </a:rPr>
                <a:t>Closed Cells</a:t>
              </a:r>
            </a:p>
          </p:txBody>
        </p:sp>
        <p:cxnSp>
          <p:nvCxnSpPr>
            <p:cNvPr id="22" name="Straight Arrow Connector 21"/>
            <p:cNvCxnSpPr>
              <a:cxnSpLocks noChangeShapeType="1"/>
              <a:stCxn id="21" idx="2"/>
            </p:cNvCxnSpPr>
            <p:nvPr/>
          </p:nvCxnSpPr>
          <p:spPr bwMode="auto">
            <a:xfrm rot="5400000">
              <a:off x="7081180" y="1381486"/>
              <a:ext cx="300335" cy="1203893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Arrow Connector 23"/>
            <p:cNvCxnSpPr>
              <a:cxnSpLocks noChangeShapeType="1"/>
              <a:stCxn id="21" idx="2"/>
            </p:cNvCxnSpPr>
            <p:nvPr/>
          </p:nvCxnSpPr>
          <p:spPr bwMode="auto">
            <a:xfrm>
              <a:off x="7833293" y="1833265"/>
              <a:ext cx="1027250" cy="1672288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7553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 for Efficient Computation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General computation heuristics (Agarwal et al.’96)</a:t>
            </a:r>
          </a:p>
          <a:p>
            <a:r>
              <a:rPr lang="en-US" altLang="zh-CN" dirty="0"/>
              <a:t>Computing full/iceberg cubes: 3 methodologies </a:t>
            </a:r>
          </a:p>
          <a:p>
            <a:pPr lvl="1"/>
            <a:r>
              <a:rPr lang="en-US" altLang="zh-CN" dirty="0"/>
              <a:t>Bottom-Up: Multi-Way array aggregation (Zhao, Deshpande &amp; Naughton, SIGMOD’97) </a:t>
            </a:r>
          </a:p>
          <a:p>
            <a:pPr lvl="1"/>
            <a:r>
              <a:rPr lang="en-US" altLang="zh-CN" dirty="0"/>
              <a:t>Top-down: BUC (Beyer &amp; </a:t>
            </a:r>
            <a:r>
              <a:rPr lang="en-US" altLang="zh-CN" dirty="0" err="1"/>
              <a:t>Ramarkrishnan</a:t>
            </a:r>
            <a:r>
              <a:rPr lang="en-US" altLang="zh-CN" dirty="0"/>
              <a:t>, SIGMOD’99)</a:t>
            </a:r>
          </a:p>
          <a:p>
            <a:pPr lvl="1"/>
            <a:r>
              <a:rPr lang="en-US" altLang="zh-CN" dirty="0"/>
              <a:t>Integrating Top-Down and Bottom-Up: Star-cubing algorithm (Xin, Han, Li &amp; Wah: VLDB’03)</a:t>
            </a:r>
          </a:p>
          <a:p>
            <a:r>
              <a:rPr lang="en-US" altLang="zh-CN" dirty="0"/>
              <a:t>High-dimensional OLAP: </a:t>
            </a:r>
          </a:p>
          <a:p>
            <a:pPr lvl="1"/>
            <a:r>
              <a:rPr lang="en-US" altLang="zh-CN" dirty="0"/>
              <a:t>A Shell-Fragment Approach (Li, et al. VLDB’04)</a:t>
            </a:r>
          </a:p>
          <a:p>
            <a:r>
              <a:rPr lang="en-US" altLang="zh-CN" dirty="0"/>
              <a:t>Computing alternative kinds of cubes: </a:t>
            </a:r>
          </a:p>
          <a:p>
            <a:pPr lvl="1"/>
            <a:r>
              <a:rPr lang="en-US" altLang="zh-CN" dirty="0"/>
              <a:t>Partial cube, closed cube, approximate cube, ……</a:t>
            </a:r>
          </a:p>
        </p:txBody>
      </p:sp>
    </p:spTree>
    <p:extLst>
      <p:ext uri="{BB962C8B-B14F-4D97-AF65-F5344CB8AC3E}">
        <p14:creationId xmlns:p14="http://schemas.microsoft.com/office/powerpoint/2010/main" val="422169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31D9-D478-7258-E143-CB954C28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978C5-2FEB-0E70-3293-20A24F7A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warehouse</a:t>
            </a:r>
          </a:p>
          <a:p>
            <a:r>
              <a:rPr lang="en-US" dirty="0"/>
              <a:t>Data warehouse modeling: schema and measures</a:t>
            </a:r>
          </a:p>
          <a:p>
            <a:r>
              <a:rPr lang="en-US" dirty="0"/>
              <a:t>OLAP operations</a:t>
            </a:r>
          </a:p>
          <a:p>
            <a:r>
              <a:rPr lang="en-US" dirty="0"/>
              <a:t>Data cube computation</a:t>
            </a:r>
          </a:p>
          <a:p>
            <a:r>
              <a:rPr lang="en-US" dirty="0"/>
              <a:t>Data cube computation methods</a:t>
            </a:r>
          </a:p>
          <a:p>
            <a:pPr lvl="1"/>
            <a:r>
              <a:rPr lang="en-US" dirty="0"/>
              <a:t>Multiway array aggregation for full cube computation</a:t>
            </a:r>
          </a:p>
          <a:p>
            <a:pPr lvl="1"/>
            <a:r>
              <a:rPr lang="en-US" dirty="0"/>
              <a:t>BUC: computing iceberg cubes from the apex cuboid downward</a:t>
            </a:r>
          </a:p>
          <a:p>
            <a:pPr lvl="1"/>
            <a:r>
              <a:rPr lang="en-US" dirty="0"/>
              <a:t>Precomputing shell fragments for fast high-dimensional </a:t>
            </a:r>
            <a:r>
              <a:rPr lang="en-US" dirty="0" smtClean="0"/>
              <a:t>OLAP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1A45-F24B-F78B-9C8D-8B96E541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Multi-Way Array Aggregation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25B9-03C4-93D4-2426-20E7B6379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Array-based “bottom-up” algorithm (from ABC to AB,…)</a:t>
            </a:r>
          </a:p>
          <a:p>
            <a:r>
              <a:rPr lang="en-US" altLang="zh-CN" dirty="0"/>
              <a:t>Using multi-dimensional chunks</a:t>
            </a:r>
          </a:p>
          <a:p>
            <a:r>
              <a:rPr lang="en-US" altLang="zh-CN" dirty="0"/>
              <a:t>Simultaneous aggregation on multiple dimensions</a:t>
            </a:r>
          </a:p>
          <a:p>
            <a:r>
              <a:rPr lang="en-US" altLang="zh-CN" dirty="0"/>
              <a:t>Intermediate aggregate values are re-used for computing ancestor cuboids</a:t>
            </a:r>
          </a:p>
          <a:p>
            <a:r>
              <a:rPr lang="en-US" altLang="zh-CN" dirty="0"/>
              <a:t>Cannot do </a:t>
            </a:r>
            <a:r>
              <a:rPr lang="en-US" altLang="zh-CN" dirty="0" err="1"/>
              <a:t>Apriori</a:t>
            </a:r>
            <a:r>
              <a:rPr lang="en-US" altLang="zh-CN" dirty="0"/>
              <a:t> pruning: No iceberg optimization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ea typeface="SimSun" pitchFamily="2" charset="-122"/>
              </a:rPr>
              <a:t>Pros and cons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ea typeface="SimSun" pitchFamily="2" charset="-122"/>
              </a:rPr>
              <a:t>Efficient for computing the full cube for a small number of dimensions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ea typeface="SimSun" pitchFamily="2" charset="-122"/>
              </a:rPr>
              <a:t>If there are a large number of dimensions, “top-down” computation and iceberg cube computation methods (e.g., BUC) should be used</a:t>
            </a:r>
          </a:p>
          <a:p>
            <a:endParaRPr lang="en-US" dirty="0"/>
          </a:p>
        </p:txBody>
      </p:sp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7F4CA597-D907-85C0-31E9-D4D798F98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922393"/>
              </p:ext>
            </p:extLst>
          </p:nvPr>
        </p:nvGraphicFramePr>
        <p:xfrm>
          <a:off x="9416142" y="372566"/>
          <a:ext cx="2639639" cy="2509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3" name="SmartDraw" r:id="rId3" imgW="2721864" imgH="3043428" progId="SmartDraw.2">
                  <p:embed/>
                </p:oleObj>
              </mc:Choice>
              <mc:Fallback>
                <p:oleObj name="SmartDraw" r:id="rId3" imgW="2721864" imgH="3043428" progId="SmartDraw.2">
                  <p:embed/>
                  <p:pic>
                    <p:nvPicPr>
                      <p:cNvPr id="4" name="Object 10">
                        <a:extLst>
                          <a:ext uri="{FF2B5EF4-FFF2-40B4-BE49-F238E27FC236}">
                            <a16:creationId xmlns:a16="http://schemas.microsoft.com/office/drawing/2014/main" id="{7F4CA597-D907-85C0-31E9-D4D798F982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6142" y="372566"/>
                        <a:ext cx="2639639" cy="2509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3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350985" y="412176"/>
            <a:ext cx="11369963" cy="73890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Cube Computation: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Multi-Way </a:t>
            </a:r>
            <a:r>
              <a:rPr lang="en-US" altLang="zh-CN" dirty="0"/>
              <a:t>Array Aggregation (MOLAP)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Partition arrays into chunks (a small </a:t>
            </a:r>
            <a:r>
              <a:rPr lang="en-US" altLang="zh-CN" dirty="0" err="1"/>
              <a:t>subcube</a:t>
            </a:r>
            <a:r>
              <a:rPr lang="en-US" altLang="zh-CN" dirty="0"/>
              <a:t> which fits in memory). </a:t>
            </a:r>
          </a:p>
          <a:p>
            <a:r>
              <a:rPr lang="en-US" altLang="zh-CN" dirty="0"/>
              <a:t>Compressed sparse array addressing: (</a:t>
            </a:r>
            <a:r>
              <a:rPr lang="en-US" altLang="zh-CN" dirty="0" err="1"/>
              <a:t>chunk_id</a:t>
            </a:r>
            <a:r>
              <a:rPr lang="en-US" altLang="zh-CN" dirty="0"/>
              <a:t>, offset)</a:t>
            </a:r>
          </a:p>
          <a:p>
            <a:r>
              <a:rPr lang="en-US" altLang="zh-CN" dirty="0"/>
              <a:t>Compute aggregates in “multiway” by visiting cube cells in the order which minimizes the # of times to visit each cell, and reduces memory access and storage cost</a:t>
            </a:r>
          </a:p>
        </p:txBody>
      </p:sp>
      <p:sp>
        <p:nvSpPr>
          <p:cNvPr id="14342" name="Text Box 4"/>
          <p:cNvSpPr txBox="1">
            <a:spLocks noChangeArrowheads="1"/>
          </p:cNvSpPr>
          <p:nvPr/>
        </p:nvSpPr>
        <p:spPr bwMode="auto">
          <a:xfrm>
            <a:off x="995187" y="4917561"/>
            <a:ext cx="5097619" cy="830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itchFamily="18" charset="0"/>
                <a:ea typeface="SimSun" pitchFamily="2" charset="-122"/>
              </a:rPr>
              <a:t>What is the best traversing order to do multi-way aggregation?</a:t>
            </a:r>
          </a:p>
        </p:txBody>
      </p:sp>
      <p:grpSp>
        <p:nvGrpSpPr>
          <p:cNvPr id="14343" name="Group 5"/>
          <p:cNvGrpSpPr>
            <a:grpSpLocks/>
          </p:cNvGrpSpPr>
          <p:nvPr/>
        </p:nvGrpSpPr>
        <p:grpSpPr bwMode="auto">
          <a:xfrm>
            <a:off x="6365280" y="3441700"/>
            <a:ext cx="3959819" cy="3051175"/>
            <a:chOff x="624" y="1056"/>
            <a:chExt cx="3912" cy="3126"/>
          </a:xfrm>
        </p:grpSpPr>
        <p:sp>
          <p:nvSpPr>
            <p:cNvPr id="14344" name="Text Box 6"/>
            <p:cNvSpPr txBox="1">
              <a:spLocks noChangeArrowheads="1"/>
            </p:cNvSpPr>
            <p:nvPr/>
          </p:nvSpPr>
          <p:spPr bwMode="auto">
            <a:xfrm>
              <a:off x="2255" y="3890"/>
              <a:ext cx="162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itchFamily="18" charset="0"/>
                  <a:ea typeface="SimSun" pitchFamily="2" charset="-122"/>
                </a:rPr>
                <a:t>A</a:t>
              </a:r>
            </a:p>
          </p:txBody>
        </p:sp>
        <p:sp>
          <p:nvSpPr>
            <p:cNvPr id="14345" name="Text Box 7"/>
            <p:cNvSpPr txBox="1">
              <a:spLocks noChangeArrowheads="1"/>
            </p:cNvSpPr>
            <p:nvPr/>
          </p:nvSpPr>
          <p:spPr bwMode="auto">
            <a:xfrm>
              <a:off x="1310" y="1794"/>
              <a:ext cx="353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itchFamily="18" charset="0"/>
                  <a:ea typeface="SimSun" pitchFamily="2" charset="-122"/>
                </a:rPr>
                <a:t>B</a:t>
              </a:r>
            </a:p>
          </p:txBody>
        </p:sp>
        <p:sp>
          <p:nvSpPr>
            <p:cNvPr id="14346" name="AutoShape 8"/>
            <p:cNvSpPr>
              <a:spLocks noChangeArrowheads="1"/>
            </p:cNvSpPr>
            <p:nvPr/>
          </p:nvSpPr>
          <p:spPr bwMode="auto">
            <a:xfrm>
              <a:off x="3739" y="2526"/>
              <a:ext cx="753" cy="560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47" name="AutoShape 9"/>
            <p:cNvSpPr>
              <a:spLocks noChangeArrowheads="1"/>
            </p:cNvSpPr>
            <p:nvPr/>
          </p:nvSpPr>
          <p:spPr bwMode="auto">
            <a:xfrm>
              <a:off x="3739" y="2068"/>
              <a:ext cx="753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48" name="AutoShape 10"/>
            <p:cNvSpPr>
              <a:spLocks noChangeArrowheads="1"/>
            </p:cNvSpPr>
            <p:nvPr/>
          </p:nvSpPr>
          <p:spPr bwMode="auto">
            <a:xfrm>
              <a:off x="3739" y="1611"/>
              <a:ext cx="753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49" name="AutoShape 11"/>
            <p:cNvSpPr>
              <a:spLocks noChangeArrowheads="1"/>
            </p:cNvSpPr>
            <p:nvPr/>
          </p:nvSpPr>
          <p:spPr bwMode="auto">
            <a:xfrm>
              <a:off x="3531" y="2695"/>
              <a:ext cx="752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0" name="AutoShape 12"/>
            <p:cNvSpPr>
              <a:spLocks noChangeArrowheads="1"/>
            </p:cNvSpPr>
            <p:nvPr/>
          </p:nvSpPr>
          <p:spPr bwMode="auto">
            <a:xfrm>
              <a:off x="3531" y="2239"/>
              <a:ext cx="752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1" name="AutoShape 13"/>
            <p:cNvSpPr>
              <a:spLocks noChangeArrowheads="1"/>
            </p:cNvSpPr>
            <p:nvPr/>
          </p:nvSpPr>
          <p:spPr bwMode="auto">
            <a:xfrm>
              <a:off x="3531" y="1783"/>
              <a:ext cx="752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2" name="AutoShape 14"/>
            <p:cNvSpPr>
              <a:spLocks noChangeArrowheads="1"/>
            </p:cNvSpPr>
            <p:nvPr/>
          </p:nvSpPr>
          <p:spPr bwMode="auto">
            <a:xfrm>
              <a:off x="3321" y="2868"/>
              <a:ext cx="754" cy="560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3" name="AutoShape 15"/>
            <p:cNvSpPr>
              <a:spLocks noChangeArrowheads="1"/>
            </p:cNvSpPr>
            <p:nvPr/>
          </p:nvSpPr>
          <p:spPr bwMode="auto">
            <a:xfrm>
              <a:off x="3321" y="2412"/>
              <a:ext cx="754" cy="560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4" name="AutoShape 16"/>
            <p:cNvSpPr>
              <a:spLocks noChangeArrowheads="1"/>
            </p:cNvSpPr>
            <p:nvPr/>
          </p:nvSpPr>
          <p:spPr bwMode="auto">
            <a:xfrm>
              <a:off x="3321" y="1954"/>
              <a:ext cx="754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5" name="AutoShape 17"/>
            <p:cNvSpPr>
              <a:spLocks noChangeArrowheads="1"/>
            </p:cNvSpPr>
            <p:nvPr/>
          </p:nvSpPr>
          <p:spPr bwMode="auto">
            <a:xfrm>
              <a:off x="1862" y="1171"/>
              <a:ext cx="753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6" name="AutoShape 18"/>
            <p:cNvSpPr>
              <a:spLocks noChangeArrowheads="1"/>
            </p:cNvSpPr>
            <p:nvPr/>
          </p:nvSpPr>
          <p:spPr bwMode="auto">
            <a:xfrm>
              <a:off x="1653" y="1341"/>
              <a:ext cx="754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7" name="AutoShape 19"/>
            <p:cNvSpPr>
              <a:spLocks noChangeArrowheads="1"/>
            </p:cNvSpPr>
            <p:nvPr/>
          </p:nvSpPr>
          <p:spPr bwMode="auto">
            <a:xfrm>
              <a:off x="1444" y="1513"/>
              <a:ext cx="755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8" name="AutoShape 20"/>
            <p:cNvSpPr>
              <a:spLocks noChangeArrowheads="1"/>
            </p:cNvSpPr>
            <p:nvPr/>
          </p:nvSpPr>
          <p:spPr bwMode="auto">
            <a:xfrm>
              <a:off x="2487" y="1171"/>
              <a:ext cx="754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59" name="AutoShape 21"/>
            <p:cNvSpPr>
              <a:spLocks noChangeArrowheads="1"/>
            </p:cNvSpPr>
            <p:nvPr/>
          </p:nvSpPr>
          <p:spPr bwMode="auto">
            <a:xfrm>
              <a:off x="2279" y="1341"/>
              <a:ext cx="754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60" name="AutoShape 22"/>
            <p:cNvSpPr>
              <a:spLocks noChangeArrowheads="1"/>
            </p:cNvSpPr>
            <p:nvPr/>
          </p:nvSpPr>
          <p:spPr bwMode="auto">
            <a:xfrm>
              <a:off x="2070" y="1513"/>
              <a:ext cx="753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61" name="AutoShape 23"/>
            <p:cNvSpPr>
              <a:spLocks noChangeArrowheads="1"/>
            </p:cNvSpPr>
            <p:nvPr/>
          </p:nvSpPr>
          <p:spPr bwMode="auto">
            <a:xfrm>
              <a:off x="3113" y="1171"/>
              <a:ext cx="754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62" name="AutoShape 24"/>
            <p:cNvSpPr>
              <a:spLocks noChangeArrowheads="1"/>
            </p:cNvSpPr>
            <p:nvPr/>
          </p:nvSpPr>
          <p:spPr bwMode="auto">
            <a:xfrm>
              <a:off x="2906" y="1341"/>
              <a:ext cx="753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63" name="AutoShape 25"/>
            <p:cNvSpPr>
              <a:spLocks noChangeArrowheads="1"/>
            </p:cNvSpPr>
            <p:nvPr/>
          </p:nvSpPr>
          <p:spPr bwMode="auto">
            <a:xfrm>
              <a:off x="2696" y="1513"/>
              <a:ext cx="753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64" name="AutoShape 26"/>
            <p:cNvSpPr>
              <a:spLocks noChangeArrowheads="1"/>
            </p:cNvSpPr>
            <p:nvPr/>
          </p:nvSpPr>
          <p:spPr bwMode="auto">
            <a:xfrm>
              <a:off x="3740" y="1171"/>
              <a:ext cx="753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65" name="AutoShape 27"/>
            <p:cNvSpPr>
              <a:spLocks noChangeArrowheads="1"/>
            </p:cNvSpPr>
            <p:nvPr/>
          </p:nvSpPr>
          <p:spPr bwMode="auto">
            <a:xfrm>
              <a:off x="3531" y="1341"/>
              <a:ext cx="752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66" name="AutoShape 28"/>
            <p:cNvSpPr>
              <a:spLocks noChangeArrowheads="1"/>
            </p:cNvSpPr>
            <p:nvPr/>
          </p:nvSpPr>
          <p:spPr bwMode="auto">
            <a:xfrm>
              <a:off x="3322" y="1513"/>
              <a:ext cx="753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67" name="AutoShape 29"/>
            <p:cNvSpPr>
              <a:spLocks noChangeArrowheads="1"/>
            </p:cNvSpPr>
            <p:nvPr/>
          </p:nvSpPr>
          <p:spPr bwMode="auto">
            <a:xfrm>
              <a:off x="1248" y="3037"/>
              <a:ext cx="752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4368" name="AutoShape 30"/>
            <p:cNvSpPr>
              <a:spLocks noChangeArrowheads="1"/>
            </p:cNvSpPr>
            <p:nvPr/>
          </p:nvSpPr>
          <p:spPr bwMode="auto">
            <a:xfrm>
              <a:off x="1248" y="2581"/>
              <a:ext cx="752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69" name="AutoShape 31"/>
            <p:cNvSpPr>
              <a:spLocks noChangeArrowheads="1"/>
            </p:cNvSpPr>
            <p:nvPr/>
          </p:nvSpPr>
          <p:spPr bwMode="auto">
            <a:xfrm>
              <a:off x="1248" y="2124"/>
              <a:ext cx="752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0" name="AutoShape 32"/>
            <p:cNvSpPr>
              <a:spLocks noChangeArrowheads="1"/>
            </p:cNvSpPr>
            <p:nvPr/>
          </p:nvSpPr>
          <p:spPr bwMode="auto">
            <a:xfrm>
              <a:off x="1873" y="3037"/>
              <a:ext cx="754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1" name="AutoShape 33"/>
            <p:cNvSpPr>
              <a:spLocks noChangeArrowheads="1"/>
            </p:cNvSpPr>
            <p:nvPr/>
          </p:nvSpPr>
          <p:spPr bwMode="auto">
            <a:xfrm>
              <a:off x="1873" y="2581"/>
              <a:ext cx="754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2" name="AutoShape 34"/>
            <p:cNvSpPr>
              <a:spLocks noChangeArrowheads="1"/>
            </p:cNvSpPr>
            <p:nvPr/>
          </p:nvSpPr>
          <p:spPr bwMode="auto">
            <a:xfrm>
              <a:off x="1873" y="2124"/>
              <a:ext cx="754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4373" name="AutoShape 35"/>
            <p:cNvSpPr>
              <a:spLocks noChangeArrowheads="1"/>
            </p:cNvSpPr>
            <p:nvPr/>
          </p:nvSpPr>
          <p:spPr bwMode="auto">
            <a:xfrm>
              <a:off x="2499" y="3037"/>
              <a:ext cx="753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4" name="AutoShape 36"/>
            <p:cNvSpPr>
              <a:spLocks noChangeArrowheads="1"/>
            </p:cNvSpPr>
            <p:nvPr/>
          </p:nvSpPr>
          <p:spPr bwMode="auto">
            <a:xfrm>
              <a:off x="2499" y="2581"/>
              <a:ext cx="753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5" name="AutoShape 37"/>
            <p:cNvSpPr>
              <a:spLocks noChangeArrowheads="1"/>
            </p:cNvSpPr>
            <p:nvPr/>
          </p:nvSpPr>
          <p:spPr bwMode="auto">
            <a:xfrm>
              <a:off x="2499" y="2124"/>
              <a:ext cx="753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6" name="AutoShape 38"/>
            <p:cNvSpPr>
              <a:spLocks noChangeArrowheads="1"/>
            </p:cNvSpPr>
            <p:nvPr/>
          </p:nvSpPr>
          <p:spPr bwMode="auto">
            <a:xfrm>
              <a:off x="3126" y="3037"/>
              <a:ext cx="752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7" name="AutoShape 39"/>
            <p:cNvSpPr>
              <a:spLocks noChangeArrowheads="1"/>
            </p:cNvSpPr>
            <p:nvPr/>
          </p:nvSpPr>
          <p:spPr bwMode="auto">
            <a:xfrm>
              <a:off x="3126" y="2581"/>
              <a:ext cx="752" cy="561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8" name="AutoShape 40"/>
            <p:cNvSpPr>
              <a:spLocks noChangeArrowheads="1"/>
            </p:cNvSpPr>
            <p:nvPr/>
          </p:nvSpPr>
          <p:spPr bwMode="auto">
            <a:xfrm>
              <a:off x="3126" y="2124"/>
              <a:ext cx="752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9" name="AutoShape 41"/>
            <p:cNvSpPr>
              <a:spLocks noChangeArrowheads="1"/>
            </p:cNvSpPr>
            <p:nvPr/>
          </p:nvSpPr>
          <p:spPr bwMode="auto">
            <a:xfrm>
              <a:off x="1249" y="1683"/>
              <a:ext cx="752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4380" name="AutoShape 42"/>
            <p:cNvSpPr>
              <a:spLocks noChangeArrowheads="1"/>
            </p:cNvSpPr>
            <p:nvPr/>
          </p:nvSpPr>
          <p:spPr bwMode="auto">
            <a:xfrm>
              <a:off x="1874" y="1683"/>
              <a:ext cx="754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81" name="AutoShape 43"/>
            <p:cNvSpPr>
              <a:spLocks noChangeArrowheads="1"/>
            </p:cNvSpPr>
            <p:nvPr/>
          </p:nvSpPr>
          <p:spPr bwMode="auto">
            <a:xfrm>
              <a:off x="2500" y="1683"/>
              <a:ext cx="754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82" name="AutoShape 44"/>
            <p:cNvSpPr>
              <a:spLocks noChangeArrowheads="1"/>
            </p:cNvSpPr>
            <p:nvPr/>
          </p:nvSpPr>
          <p:spPr bwMode="auto">
            <a:xfrm>
              <a:off x="3135" y="1675"/>
              <a:ext cx="752" cy="562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 b="1">
                <a:latin typeface="Times New Roman" pitchFamily="18" charset="0"/>
                <a:ea typeface="SimSun" pitchFamily="2" charset="-122"/>
              </a:endParaRPr>
            </a:p>
          </p:txBody>
        </p:sp>
        <p:sp>
          <p:nvSpPr>
            <p:cNvPr id="14383" name="Text Box 45"/>
            <p:cNvSpPr txBox="1">
              <a:spLocks noChangeArrowheads="1"/>
            </p:cNvSpPr>
            <p:nvPr/>
          </p:nvSpPr>
          <p:spPr bwMode="auto">
            <a:xfrm>
              <a:off x="1690" y="1485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29</a:t>
              </a:r>
            </a:p>
          </p:txBody>
        </p:sp>
        <p:sp>
          <p:nvSpPr>
            <p:cNvPr id="14384" name="Text Box 46"/>
            <p:cNvSpPr txBox="1">
              <a:spLocks noChangeArrowheads="1"/>
            </p:cNvSpPr>
            <p:nvPr/>
          </p:nvSpPr>
          <p:spPr bwMode="auto">
            <a:xfrm>
              <a:off x="2319" y="1485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30</a:t>
              </a:r>
            </a:p>
          </p:txBody>
        </p:sp>
        <p:sp>
          <p:nvSpPr>
            <p:cNvPr id="14385" name="Text Box 47"/>
            <p:cNvSpPr txBox="1">
              <a:spLocks noChangeArrowheads="1"/>
            </p:cNvSpPr>
            <p:nvPr/>
          </p:nvSpPr>
          <p:spPr bwMode="auto">
            <a:xfrm>
              <a:off x="2944" y="1485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31</a:t>
              </a:r>
            </a:p>
          </p:txBody>
        </p:sp>
        <p:sp>
          <p:nvSpPr>
            <p:cNvPr id="14386" name="Text Box 48"/>
            <p:cNvSpPr txBox="1">
              <a:spLocks noChangeArrowheads="1"/>
            </p:cNvSpPr>
            <p:nvPr/>
          </p:nvSpPr>
          <p:spPr bwMode="auto">
            <a:xfrm>
              <a:off x="3575" y="1485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32</a:t>
              </a:r>
            </a:p>
          </p:txBody>
        </p:sp>
        <p:sp>
          <p:nvSpPr>
            <p:cNvPr id="14387" name="Text Box 49"/>
            <p:cNvSpPr txBox="1">
              <a:spLocks noChangeArrowheads="1"/>
            </p:cNvSpPr>
            <p:nvPr/>
          </p:nvSpPr>
          <p:spPr bwMode="auto">
            <a:xfrm>
              <a:off x="1499" y="3263"/>
              <a:ext cx="85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1</a:t>
              </a:r>
            </a:p>
          </p:txBody>
        </p:sp>
        <p:sp>
          <p:nvSpPr>
            <p:cNvPr id="14388" name="Text Box 50"/>
            <p:cNvSpPr txBox="1">
              <a:spLocks noChangeArrowheads="1"/>
            </p:cNvSpPr>
            <p:nvPr/>
          </p:nvSpPr>
          <p:spPr bwMode="auto">
            <a:xfrm>
              <a:off x="2129" y="3263"/>
              <a:ext cx="85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dirty="0">
                  <a:latin typeface="Times New Roman" pitchFamily="18" charset="0"/>
                  <a:ea typeface="SimSun" pitchFamily="2" charset="-122"/>
                </a:rPr>
                <a:t>2</a:t>
              </a:r>
            </a:p>
          </p:txBody>
        </p:sp>
        <p:sp>
          <p:nvSpPr>
            <p:cNvPr id="14389" name="Text Box 51"/>
            <p:cNvSpPr txBox="1">
              <a:spLocks noChangeArrowheads="1"/>
            </p:cNvSpPr>
            <p:nvPr/>
          </p:nvSpPr>
          <p:spPr bwMode="auto">
            <a:xfrm>
              <a:off x="2819" y="3263"/>
              <a:ext cx="85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3</a:t>
              </a:r>
            </a:p>
          </p:txBody>
        </p:sp>
        <p:sp>
          <p:nvSpPr>
            <p:cNvPr id="14390" name="Text Box 52"/>
            <p:cNvSpPr txBox="1">
              <a:spLocks noChangeArrowheads="1"/>
            </p:cNvSpPr>
            <p:nvPr/>
          </p:nvSpPr>
          <p:spPr bwMode="auto">
            <a:xfrm>
              <a:off x="3386" y="3263"/>
              <a:ext cx="85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4</a:t>
              </a:r>
            </a:p>
          </p:txBody>
        </p:sp>
        <p:sp>
          <p:nvSpPr>
            <p:cNvPr id="14391" name="Text Box 53"/>
            <p:cNvSpPr txBox="1">
              <a:spLocks noChangeArrowheads="1"/>
            </p:cNvSpPr>
            <p:nvPr/>
          </p:nvSpPr>
          <p:spPr bwMode="auto">
            <a:xfrm>
              <a:off x="1499" y="2820"/>
              <a:ext cx="85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5</a:t>
              </a:r>
            </a:p>
          </p:txBody>
        </p:sp>
        <p:sp>
          <p:nvSpPr>
            <p:cNvPr id="14392" name="Text Box 54"/>
            <p:cNvSpPr txBox="1">
              <a:spLocks noChangeArrowheads="1"/>
            </p:cNvSpPr>
            <p:nvPr/>
          </p:nvSpPr>
          <p:spPr bwMode="auto">
            <a:xfrm>
              <a:off x="1499" y="2373"/>
              <a:ext cx="85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9</a:t>
              </a:r>
            </a:p>
          </p:txBody>
        </p:sp>
        <p:sp>
          <p:nvSpPr>
            <p:cNvPr id="14393" name="Text Box 55"/>
            <p:cNvSpPr txBox="1">
              <a:spLocks noChangeArrowheads="1"/>
            </p:cNvSpPr>
            <p:nvPr/>
          </p:nvSpPr>
          <p:spPr bwMode="auto">
            <a:xfrm>
              <a:off x="1499" y="1928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13</a:t>
              </a:r>
            </a:p>
          </p:txBody>
        </p:sp>
        <p:sp>
          <p:nvSpPr>
            <p:cNvPr id="14394" name="Text Box 56"/>
            <p:cNvSpPr txBox="1">
              <a:spLocks noChangeArrowheads="1"/>
            </p:cNvSpPr>
            <p:nvPr/>
          </p:nvSpPr>
          <p:spPr bwMode="auto">
            <a:xfrm>
              <a:off x="2129" y="1928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14</a:t>
              </a:r>
            </a:p>
          </p:txBody>
        </p:sp>
        <p:sp>
          <p:nvSpPr>
            <p:cNvPr id="14395" name="Text Box 57"/>
            <p:cNvSpPr txBox="1">
              <a:spLocks noChangeArrowheads="1"/>
            </p:cNvSpPr>
            <p:nvPr/>
          </p:nvSpPr>
          <p:spPr bwMode="auto">
            <a:xfrm>
              <a:off x="2757" y="1928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15</a:t>
              </a:r>
            </a:p>
          </p:txBody>
        </p:sp>
        <p:sp>
          <p:nvSpPr>
            <p:cNvPr id="14396" name="Text Box 58"/>
            <p:cNvSpPr txBox="1">
              <a:spLocks noChangeArrowheads="1"/>
            </p:cNvSpPr>
            <p:nvPr/>
          </p:nvSpPr>
          <p:spPr bwMode="auto">
            <a:xfrm>
              <a:off x="3386" y="1928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16</a:t>
              </a:r>
            </a:p>
          </p:txBody>
        </p:sp>
        <p:sp>
          <p:nvSpPr>
            <p:cNvPr id="14397" name="Text Box 59"/>
            <p:cNvSpPr txBox="1">
              <a:spLocks noChangeArrowheads="1"/>
            </p:cNvSpPr>
            <p:nvPr/>
          </p:nvSpPr>
          <p:spPr bwMode="auto">
            <a:xfrm>
              <a:off x="4014" y="1099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64</a:t>
              </a:r>
            </a:p>
          </p:txBody>
        </p:sp>
        <p:sp>
          <p:nvSpPr>
            <p:cNvPr id="14398" name="Text Box 60"/>
            <p:cNvSpPr txBox="1">
              <a:spLocks noChangeArrowheads="1"/>
            </p:cNvSpPr>
            <p:nvPr/>
          </p:nvSpPr>
          <p:spPr bwMode="auto">
            <a:xfrm>
              <a:off x="3386" y="1099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63</a:t>
              </a:r>
            </a:p>
          </p:txBody>
        </p:sp>
        <p:sp>
          <p:nvSpPr>
            <p:cNvPr id="14399" name="Text Box 61"/>
            <p:cNvSpPr txBox="1">
              <a:spLocks noChangeArrowheads="1"/>
            </p:cNvSpPr>
            <p:nvPr/>
          </p:nvSpPr>
          <p:spPr bwMode="auto">
            <a:xfrm>
              <a:off x="2757" y="1099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62</a:t>
              </a:r>
            </a:p>
          </p:txBody>
        </p:sp>
        <p:sp>
          <p:nvSpPr>
            <p:cNvPr id="14400" name="Text Box 62"/>
            <p:cNvSpPr txBox="1">
              <a:spLocks noChangeArrowheads="1"/>
            </p:cNvSpPr>
            <p:nvPr/>
          </p:nvSpPr>
          <p:spPr bwMode="auto">
            <a:xfrm>
              <a:off x="2129" y="1099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61</a:t>
              </a:r>
            </a:p>
          </p:txBody>
        </p:sp>
        <p:sp>
          <p:nvSpPr>
            <p:cNvPr id="14401" name="Text Box 63"/>
            <p:cNvSpPr txBox="1">
              <a:spLocks noChangeArrowheads="1"/>
            </p:cNvSpPr>
            <p:nvPr/>
          </p:nvSpPr>
          <p:spPr bwMode="auto">
            <a:xfrm>
              <a:off x="3826" y="1290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48</a:t>
              </a:r>
            </a:p>
          </p:txBody>
        </p:sp>
        <p:sp>
          <p:nvSpPr>
            <p:cNvPr id="14402" name="Text Box 64"/>
            <p:cNvSpPr txBox="1">
              <a:spLocks noChangeArrowheads="1"/>
            </p:cNvSpPr>
            <p:nvPr/>
          </p:nvSpPr>
          <p:spPr bwMode="auto">
            <a:xfrm>
              <a:off x="3199" y="1290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47</a:t>
              </a:r>
            </a:p>
          </p:txBody>
        </p:sp>
        <p:sp>
          <p:nvSpPr>
            <p:cNvPr id="14403" name="Text Box 65"/>
            <p:cNvSpPr txBox="1">
              <a:spLocks noChangeArrowheads="1"/>
            </p:cNvSpPr>
            <p:nvPr/>
          </p:nvSpPr>
          <p:spPr bwMode="auto">
            <a:xfrm>
              <a:off x="2569" y="1290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46</a:t>
              </a:r>
            </a:p>
          </p:txBody>
        </p:sp>
        <p:sp>
          <p:nvSpPr>
            <p:cNvPr id="14404" name="Text Box 66"/>
            <p:cNvSpPr txBox="1">
              <a:spLocks noChangeArrowheads="1"/>
            </p:cNvSpPr>
            <p:nvPr/>
          </p:nvSpPr>
          <p:spPr bwMode="auto">
            <a:xfrm>
              <a:off x="1941" y="1290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45</a:t>
              </a:r>
            </a:p>
          </p:txBody>
        </p:sp>
        <p:sp>
          <p:nvSpPr>
            <p:cNvPr id="14405" name="Text Box 67"/>
            <p:cNvSpPr txBox="1">
              <a:spLocks noChangeArrowheads="1"/>
            </p:cNvSpPr>
            <p:nvPr/>
          </p:nvSpPr>
          <p:spPr bwMode="auto">
            <a:xfrm>
              <a:off x="2064" y="3645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a1</a:t>
              </a:r>
            </a:p>
          </p:txBody>
        </p:sp>
        <p:sp>
          <p:nvSpPr>
            <p:cNvPr id="14406" name="Text Box 68"/>
            <p:cNvSpPr txBox="1">
              <a:spLocks noChangeArrowheads="1"/>
            </p:cNvSpPr>
            <p:nvPr/>
          </p:nvSpPr>
          <p:spPr bwMode="auto">
            <a:xfrm>
              <a:off x="1488" y="3645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a0</a:t>
              </a:r>
            </a:p>
          </p:txBody>
        </p:sp>
        <p:sp>
          <p:nvSpPr>
            <p:cNvPr id="14407" name="Text Box 69"/>
            <p:cNvSpPr txBox="1">
              <a:spLocks noChangeArrowheads="1"/>
            </p:cNvSpPr>
            <p:nvPr/>
          </p:nvSpPr>
          <p:spPr bwMode="auto">
            <a:xfrm>
              <a:off x="1775" y="1099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c3</a:t>
              </a:r>
            </a:p>
          </p:txBody>
        </p:sp>
        <p:sp>
          <p:nvSpPr>
            <p:cNvPr id="14408" name="Text Box 70"/>
            <p:cNvSpPr txBox="1">
              <a:spLocks noChangeArrowheads="1"/>
            </p:cNvSpPr>
            <p:nvPr/>
          </p:nvSpPr>
          <p:spPr bwMode="auto">
            <a:xfrm>
              <a:off x="1535" y="1246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c2</a:t>
              </a:r>
            </a:p>
          </p:txBody>
        </p:sp>
        <p:sp>
          <p:nvSpPr>
            <p:cNvPr id="14409" name="Text Box 71"/>
            <p:cNvSpPr txBox="1">
              <a:spLocks noChangeArrowheads="1"/>
            </p:cNvSpPr>
            <p:nvPr/>
          </p:nvSpPr>
          <p:spPr bwMode="auto">
            <a:xfrm>
              <a:off x="1343" y="1440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c1</a:t>
              </a:r>
            </a:p>
          </p:txBody>
        </p:sp>
        <p:sp>
          <p:nvSpPr>
            <p:cNvPr id="14410" name="Text Box 72"/>
            <p:cNvSpPr txBox="1">
              <a:spLocks noChangeArrowheads="1"/>
            </p:cNvSpPr>
            <p:nvPr/>
          </p:nvSpPr>
          <p:spPr bwMode="auto">
            <a:xfrm>
              <a:off x="1150" y="1581"/>
              <a:ext cx="20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c 0</a:t>
              </a:r>
            </a:p>
          </p:txBody>
        </p:sp>
        <p:sp>
          <p:nvSpPr>
            <p:cNvPr id="14411" name="Text Box 73"/>
            <p:cNvSpPr txBox="1">
              <a:spLocks noChangeArrowheads="1"/>
            </p:cNvSpPr>
            <p:nvPr/>
          </p:nvSpPr>
          <p:spPr bwMode="auto">
            <a:xfrm>
              <a:off x="1055" y="1966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b3</a:t>
              </a:r>
            </a:p>
          </p:txBody>
        </p:sp>
        <p:sp>
          <p:nvSpPr>
            <p:cNvPr id="14412" name="Text Box 74"/>
            <p:cNvSpPr txBox="1">
              <a:spLocks noChangeArrowheads="1"/>
            </p:cNvSpPr>
            <p:nvPr/>
          </p:nvSpPr>
          <p:spPr bwMode="auto">
            <a:xfrm>
              <a:off x="1055" y="2399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b2</a:t>
              </a:r>
            </a:p>
          </p:txBody>
        </p:sp>
        <p:sp>
          <p:nvSpPr>
            <p:cNvPr id="14413" name="Text Box 75"/>
            <p:cNvSpPr txBox="1">
              <a:spLocks noChangeArrowheads="1"/>
            </p:cNvSpPr>
            <p:nvPr/>
          </p:nvSpPr>
          <p:spPr bwMode="auto">
            <a:xfrm>
              <a:off x="1055" y="2829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b1</a:t>
              </a:r>
            </a:p>
          </p:txBody>
        </p:sp>
        <p:sp>
          <p:nvSpPr>
            <p:cNvPr id="14414" name="Text Box 76"/>
            <p:cNvSpPr txBox="1">
              <a:spLocks noChangeArrowheads="1"/>
            </p:cNvSpPr>
            <p:nvPr/>
          </p:nvSpPr>
          <p:spPr bwMode="auto">
            <a:xfrm>
              <a:off x="1055" y="3310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b0</a:t>
              </a:r>
            </a:p>
          </p:txBody>
        </p:sp>
        <p:sp>
          <p:nvSpPr>
            <p:cNvPr id="14415" name="Text Box 77"/>
            <p:cNvSpPr txBox="1">
              <a:spLocks noChangeArrowheads="1"/>
            </p:cNvSpPr>
            <p:nvPr/>
          </p:nvSpPr>
          <p:spPr bwMode="auto">
            <a:xfrm>
              <a:off x="2689" y="3645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a2</a:t>
              </a:r>
            </a:p>
          </p:txBody>
        </p:sp>
        <p:sp>
          <p:nvSpPr>
            <p:cNvPr id="14416" name="Text Box 78"/>
            <p:cNvSpPr txBox="1">
              <a:spLocks noChangeArrowheads="1"/>
            </p:cNvSpPr>
            <p:nvPr/>
          </p:nvSpPr>
          <p:spPr bwMode="auto">
            <a:xfrm>
              <a:off x="3311" y="3645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Times New Roman" pitchFamily="18" charset="0"/>
                  <a:ea typeface="SimSun" pitchFamily="2" charset="-122"/>
                </a:rPr>
                <a:t>a3</a:t>
              </a:r>
            </a:p>
          </p:txBody>
        </p:sp>
        <p:sp>
          <p:nvSpPr>
            <p:cNvPr id="14417" name="Text Box 79"/>
            <p:cNvSpPr txBox="1">
              <a:spLocks noChangeArrowheads="1"/>
            </p:cNvSpPr>
            <p:nvPr/>
          </p:nvSpPr>
          <p:spPr bwMode="auto">
            <a:xfrm>
              <a:off x="1055" y="1056"/>
              <a:ext cx="150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itchFamily="18" charset="0"/>
                  <a:ea typeface="SimSun" pitchFamily="2" charset="-122"/>
                </a:rPr>
                <a:t>C</a:t>
              </a:r>
            </a:p>
          </p:txBody>
        </p:sp>
        <p:sp>
          <p:nvSpPr>
            <p:cNvPr id="14418" name="Text Box 80"/>
            <p:cNvSpPr txBox="1">
              <a:spLocks noChangeArrowheads="1"/>
            </p:cNvSpPr>
            <p:nvPr/>
          </p:nvSpPr>
          <p:spPr bwMode="auto">
            <a:xfrm>
              <a:off x="624" y="2543"/>
              <a:ext cx="150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Times New Roman" pitchFamily="18" charset="0"/>
                  <a:ea typeface="SimSun" pitchFamily="2" charset="-122"/>
                </a:rPr>
                <a:t>B</a:t>
              </a:r>
            </a:p>
          </p:txBody>
        </p:sp>
        <p:sp>
          <p:nvSpPr>
            <p:cNvPr id="14419" name="Text Box 81"/>
            <p:cNvSpPr txBox="1">
              <a:spLocks noChangeArrowheads="1"/>
            </p:cNvSpPr>
            <p:nvPr/>
          </p:nvSpPr>
          <p:spPr bwMode="auto">
            <a:xfrm>
              <a:off x="4177" y="2064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44</a:t>
              </a:r>
            </a:p>
          </p:txBody>
        </p:sp>
        <p:sp>
          <p:nvSpPr>
            <p:cNvPr id="14420" name="Text Box 82"/>
            <p:cNvSpPr txBox="1">
              <a:spLocks noChangeArrowheads="1"/>
            </p:cNvSpPr>
            <p:nvPr/>
          </p:nvSpPr>
          <p:spPr bwMode="auto">
            <a:xfrm>
              <a:off x="3935" y="2254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28</a:t>
              </a:r>
            </a:p>
          </p:txBody>
        </p:sp>
        <p:sp>
          <p:nvSpPr>
            <p:cNvPr id="14421" name="Text Box 83"/>
            <p:cNvSpPr txBox="1">
              <a:spLocks noChangeArrowheads="1"/>
            </p:cNvSpPr>
            <p:nvPr/>
          </p:nvSpPr>
          <p:spPr bwMode="auto">
            <a:xfrm>
              <a:off x="4367" y="2348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56</a:t>
              </a:r>
            </a:p>
          </p:txBody>
        </p:sp>
        <p:sp>
          <p:nvSpPr>
            <p:cNvPr id="14422" name="Text Box 84"/>
            <p:cNvSpPr txBox="1">
              <a:spLocks noChangeArrowheads="1"/>
            </p:cNvSpPr>
            <p:nvPr/>
          </p:nvSpPr>
          <p:spPr bwMode="auto">
            <a:xfrm>
              <a:off x="4177" y="2543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40</a:t>
              </a:r>
            </a:p>
          </p:txBody>
        </p:sp>
        <p:sp>
          <p:nvSpPr>
            <p:cNvPr id="14423" name="Text Box 85"/>
            <p:cNvSpPr txBox="1">
              <a:spLocks noChangeArrowheads="1"/>
            </p:cNvSpPr>
            <p:nvPr/>
          </p:nvSpPr>
          <p:spPr bwMode="auto">
            <a:xfrm>
              <a:off x="3936" y="2685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24</a:t>
              </a:r>
            </a:p>
          </p:txBody>
        </p:sp>
        <p:sp>
          <p:nvSpPr>
            <p:cNvPr id="14424" name="Text Box 86"/>
            <p:cNvSpPr txBox="1">
              <a:spLocks noChangeArrowheads="1"/>
            </p:cNvSpPr>
            <p:nvPr/>
          </p:nvSpPr>
          <p:spPr bwMode="auto">
            <a:xfrm>
              <a:off x="4367" y="2784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52</a:t>
              </a:r>
            </a:p>
          </p:txBody>
        </p:sp>
        <p:sp>
          <p:nvSpPr>
            <p:cNvPr id="14425" name="Text Box 87"/>
            <p:cNvSpPr txBox="1">
              <a:spLocks noChangeArrowheads="1"/>
            </p:cNvSpPr>
            <p:nvPr/>
          </p:nvSpPr>
          <p:spPr bwMode="auto">
            <a:xfrm>
              <a:off x="4127" y="2925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36</a:t>
              </a:r>
            </a:p>
          </p:txBody>
        </p:sp>
        <p:sp>
          <p:nvSpPr>
            <p:cNvPr id="14426" name="Text Box 88"/>
            <p:cNvSpPr txBox="1">
              <a:spLocks noChangeArrowheads="1"/>
            </p:cNvSpPr>
            <p:nvPr/>
          </p:nvSpPr>
          <p:spPr bwMode="auto">
            <a:xfrm>
              <a:off x="3936" y="3117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20</a:t>
              </a:r>
            </a:p>
          </p:txBody>
        </p:sp>
        <p:sp>
          <p:nvSpPr>
            <p:cNvPr id="14427" name="Text Box 89"/>
            <p:cNvSpPr txBox="1">
              <a:spLocks noChangeArrowheads="1"/>
            </p:cNvSpPr>
            <p:nvPr/>
          </p:nvSpPr>
          <p:spPr bwMode="auto">
            <a:xfrm>
              <a:off x="4367" y="1870"/>
              <a:ext cx="16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>
                  <a:latin typeface="Times New Roman" pitchFamily="18" charset="0"/>
                  <a:ea typeface="SimSun" pitchFamily="2" charset="-122"/>
                </a:rPr>
                <a:t>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8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Warehouse—Time Variant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The time horizon for the data warehouse is significantly longer than that of operational systems</a:t>
            </a:r>
          </a:p>
          <a:p>
            <a:pPr lvl="1"/>
            <a:r>
              <a:rPr lang="en-US" altLang="en-US" dirty="0"/>
              <a:t>Operational database: current value data</a:t>
            </a:r>
          </a:p>
          <a:p>
            <a:pPr lvl="1"/>
            <a:r>
              <a:rPr lang="en-US" altLang="en-US" dirty="0"/>
              <a:t>Data warehouse data: provide information from a historical perspective (e.g., past 5-10 years)</a:t>
            </a:r>
          </a:p>
          <a:p>
            <a:r>
              <a:rPr lang="en-US" altLang="en-US" dirty="0"/>
              <a:t>Every key structure in the data warehouse</a:t>
            </a:r>
          </a:p>
          <a:p>
            <a:pPr lvl="1"/>
            <a:r>
              <a:rPr lang="en-US" altLang="en-US" dirty="0"/>
              <a:t>Contains an element of time, explicitly or implicitly</a:t>
            </a:r>
          </a:p>
          <a:p>
            <a:pPr lvl="1"/>
            <a:r>
              <a:rPr lang="en-US" altLang="en-US" dirty="0"/>
              <a:t>But the key of operational data may or may not contain “time element”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18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Multi-Way </a:t>
            </a:r>
            <a:r>
              <a:rPr lang="en-US" altLang="zh-CN" dirty="0"/>
              <a:t>Array Aggregation (3-D to 2-D)</a:t>
            </a:r>
            <a:endParaRPr lang="en-US" altLang="en-US" dirty="0"/>
          </a:p>
        </p:txBody>
      </p:sp>
      <p:pic>
        <p:nvPicPr>
          <p:cNvPr id="15365" name="Picture 4"/>
          <p:cNvPicPr>
            <a:picLocks noGrp="1" noChangeAspect="1" noChangeArrowheads="1"/>
          </p:cNvPicPr>
          <p:nvPr>
            <p:ph type="body"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457" y="1773102"/>
            <a:ext cx="6518275" cy="4830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6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68533" y="4487703"/>
            <a:ext cx="5579305" cy="20279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ea typeface="SimSun" pitchFamily="2" charset="-122"/>
              </a:rPr>
              <a:t>Keep the smallest plane in main memory, fetch and compute only one chunk at a time for the largest plane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ea typeface="SimSun" pitchFamily="2" charset="-122"/>
              </a:rPr>
              <a:t>The planes should be sorted and computed according to their size in ascending order</a:t>
            </a:r>
          </a:p>
        </p:txBody>
      </p:sp>
      <p:graphicFrame>
        <p:nvGraphicFramePr>
          <p:cNvPr id="15367" name="Object 8"/>
          <p:cNvGraphicFramePr>
            <a:graphicFrameLocks noGrp="1" noChangeAspect="1"/>
          </p:cNvGraphicFramePr>
          <p:nvPr>
            <p:ph sz="half" idx="4294967295"/>
            <p:extLst/>
          </p:nvPr>
        </p:nvGraphicFramePr>
        <p:xfrm>
          <a:off x="9211733" y="1248568"/>
          <a:ext cx="2722562" cy="304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0" name="SmartDraw" r:id="rId5" imgW="2721864" imgH="3043428" progId="SmartDraw.2">
                  <p:embed/>
                </p:oleObj>
              </mc:Choice>
              <mc:Fallback>
                <p:oleObj name="SmartDraw" r:id="rId5" imgW="2721864" imgH="3043428" progId="SmartDraw.2">
                  <p:embed/>
                  <p:pic>
                    <p:nvPicPr>
                      <p:cNvPr id="1536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1733" y="1248568"/>
                        <a:ext cx="2722562" cy="304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466353" y="1547372"/>
            <a:ext cx="4645377" cy="82691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How to minimizes the memory requirement and reduced I/</a:t>
            </a:r>
            <a:r>
              <a:rPr lang="en-US" altLang="en-US" dirty="0" err="1"/>
              <a:t>Os</a:t>
            </a:r>
            <a:r>
              <a:rPr lang="en-US" altLang="en-US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13825" y="3323343"/>
            <a:ext cx="1794934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Entire AB plane</a:t>
            </a:r>
          </a:p>
        </p:txBody>
      </p:sp>
      <p:cxnSp>
        <p:nvCxnSpPr>
          <p:cNvPr id="6" name="Straight Arrow Connector 5"/>
          <p:cNvCxnSpPr>
            <a:stCxn id="2" idx="0"/>
          </p:cNvCxnSpPr>
          <p:nvPr/>
        </p:nvCxnSpPr>
        <p:spPr>
          <a:xfrm flipH="1" flipV="1">
            <a:off x="6586359" y="2973388"/>
            <a:ext cx="524933" cy="349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447822" y="6158089"/>
            <a:ext cx="524933" cy="349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72755" y="6152445"/>
            <a:ext cx="1495778" cy="67710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One column of AC plane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863599" y="5204178"/>
            <a:ext cx="524933" cy="349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3777" y="5571067"/>
            <a:ext cx="1343379" cy="67710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One chunk of BC plane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3803" y="3798375"/>
            <a:ext cx="2415822" cy="39010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A: 40, B: 400, C: 4000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1952" y="3242071"/>
            <a:ext cx="4599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 smtClean="0"/>
              <a:t>BC</a:t>
            </a:r>
            <a:endParaRPr lang="fa-IR" dirty="0"/>
          </a:p>
        </p:txBody>
      </p:sp>
      <p:sp>
        <p:nvSpPr>
          <p:cNvPr id="23" name="TextBox 22"/>
          <p:cNvSpPr txBox="1"/>
          <p:nvPr/>
        </p:nvSpPr>
        <p:spPr>
          <a:xfrm>
            <a:off x="6009753" y="1424038"/>
            <a:ext cx="45878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 smtClean="0"/>
              <a:t>AB</a:t>
            </a:r>
            <a:endParaRPr lang="fa-IR" dirty="0"/>
          </a:p>
        </p:txBody>
      </p:sp>
      <p:sp>
        <p:nvSpPr>
          <p:cNvPr id="24" name="TextBox 23"/>
          <p:cNvSpPr txBox="1"/>
          <p:nvPr/>
        </p:nvSpPr>
        <p:spPr>
          <a:xfrm>
            <a:off x="4317638" y="5540289"/>
            <a:ext cx="4603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/>
              <a:t>A</a:t>
            </a:r>
            <a:r>
              <a:rPr lang="en-US" sz="1800" dirty="0" smtClean="0"/>
              <a:t>C</a:t>
            </a:r>
            <a:endParaRPr lang="fa-IR" sz="2400" dirty="0"/>
          </a:p>
        </p:txBody>
      </p:sp>
    </p:spTree>
    <p:extLst>
      <p:ext uri="{BB962C8B-B14F-4D97-AF65-F5344CB8AC3E}">
        <p14:creationId xmlns:p14="http://schemas.microsoft.com/office/powerpoint/2010/main" val="9232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Multi-Way Array Aggregation (2-D to 1-D)</a:t>
            </a:r>
            <a:endParaRPr lang="en-US" altLang="en-US" dirty="0"/>
          </a:p>
        </p:txBody>
      </p:sp>
      <p:graphicFrame>
        <p:nvGraphicFramePr>
          <p:cNvPr id="16389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4734718" y="2479675"/>
          <a:ext cx="2722563" cy="304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1" name="SmartDraw" r:id="rId4" imgW="2721864" imgH="3043428" progId="SmartDraw.2">
                  <p:embed/>
                </p:oleObj>
              </mc:Choice>
              <mc:Fallback>
                <p:oleObj name="SmartDraw" r:id="rId4" imgW="2721864" imgH="3043428" progId="SmartDraw.2">
                  <p:embed/>
                  <p:pic>
                    <p:nvPicPr>
                      <p:cNvPr id="163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4718" y="2479675"/>
                        <a:ext cx="2722563" cy="304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8" name="Picture 7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5787" y="1463675"/>
            <a:ext cx="10768013" cy="5029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3363478" y="1698712"/>
            <a:ext cx="3927010" cy="95391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ea typeface="SimSun" pitchFamily="2" charset="-122"/>
              </a:rPr>
              <a:t>Same methodology</a:t>
            </a:r>
            <a:r>
              <a:rPr lang="en-US" altLang="zh-CN" dirty="0"/>
              <a:t> for computing 2-D and 1-D planes</a:t>
            </a:r>
            <a:endParaRPr lang="en-US" altLang="zh-CN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9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BCD7-DC1E-458C-6893-69854AAC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Cube Computation: Computing in Reverse Order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C32B-B933-1A8F-8C02-BCE98BEA9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219200"/>
            <a:ext cx="7142017" cy="5384800"/>
          </a:xfrm>
        </p:spPr>
        <p:txBody>
          <a:bodyPr/>
          <a:lstStyle/>
          <a:p>
            <a:r>
              <a:rPr lang="en-US" altLang="zh-CN" dirty="0"/>
              <a:t>BUC (Beyer &amp; Ramakrishnan, SIGMOD’99) </a:t>
            </a:r>
          </a:p>
          <a:p>
            <a:pPr lvl="2"/>
            <a:r>
              <a:rPr lang="en-US" altLang="zh-CN" dirty="0"/>
              <a:t>BUC: acronym of Bottom-Up (cube) Computation </a:t>
            </a:r>
          </a:p>
          <a:p>
            <a:pPr lvl="2"/>
            <a:r>
              <a:rPr lang="en-US" altLang="zh-CN" dirty="0"/>
              <a:t>(Note: It is “top-down” in our view since we put Apex cuboid on the top!)</a:t>
            </a:r>
          </a:p>
          <a:p>
            <a:r>
              <a:rPr lang="en-US" altLang="zh-CN" dirty="0"/>
              <a:t>Divides dimensions into partitions and facilitates iceberg pruning</a:t>
            </a:r>
          </a:p>
          <a:p>
            <a:pPr lvl="1"/>
            <a:r>
              <a:rPr lang="en-US" altLang="zh-CN" dirty="0"/>
              <a:t>If a partition does not satisfy </a:t>
            </a:r>
            <a:r>
              <a:rPr lang="en-US" altLang="zh-CN" dirty="0" err="1"/>
              <a:t>min_sup</a:t>
            </a:r>
            <a:r>
              <a:rPr lang="en-US" altLang="zh-CN" dirty="0"/>
              <a:t>, its descendants can be pruned</a:t>
            </a:r>
          </a:p>
          <a:p>
            <a:pPr lvl="1"/>
            <a:r>
              <a:rPr lang="en-US" altLang="zh-CN" dirty="0"/>
              <a:t>If </a:t>
            </a:r>
            <a:r>
              <a:rPr lang="en-US" altLang="zh-CN" dirty="0" err="1"/>
              <a:t>minsup</a:t>
            </a:r>
            <a:r>
              <a:rPr lang="en-US" altLang="zh-CN" dirty="0"/>
              <a:t> = </a:t>
            </a:r>
            <a:r>
              <a:rPr lang="en-US" altLang="zh-CN"/>
              <a:t>1 </a:t>
            </a:r>
            <a:r>
              <a:rPr lang="en-US" altLang="zh-CN" smtClean="0">
                <a:sym typeface="Symbol" panose="05050102010706020507" pitchFamily="18" charset="2"/>
              </a:rPr>
              <a:t></a:t>
            </a:r>
            <a:r>
              <a:rPr lang="en-US" altLang="zh-CN" smtClean="0"/>
              <a:t> </a:t>
            </a:r>
            <a:r>
              <a:rPr lang="en-US" altLang="zh-CN" dirty="0"/>
              <a:t>compute full CUBE!</a:t>
            </a:r>
          </a:p>
          <a:p>
            <a:r>
              <a:rPr lang="en-US" altLang="zh-CN" dirty="0"/>
              <a:t>No simultaneous aggregation</a:t>
            </a:r>
          </a:p>
          <a:p>
            <a:endParaRPr lang="en-US" dirty="0"/>
          </a:p>
        </p:txBody>
      </p:sp>
      <p:graphicFrame>
        <p:nvGraphicFramePr>
          <p:cNvPr id="5" name="Object 1025">
            <a:extLst>
              <a:ext uri="{FF2B5EF4-FFF2-40B4-BE49-F238E27FC236}">
                <a16:creationId xmlns:a16="http://schemas.microsoft.com/office/drawing/2014/main" id="{5EBADEFE-3493-9EA1-6E3B-621557F12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679845"/>
              </p:ext>
            </p:extLst>
          </p:nvPr>
        </p:nvGraphicFramePr>
        <p:xfrm>
          <a:off x="7023100" y="1371601"/>
          <a:ext cx="4876800" cy="3708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5" name="SmartDraw" r:id="rId3" imgW="3424428" imgH="2816352" progId="SmartDraw.2">
                  <p:embed/>
                </p:oleObj>
              </mc:Choice>
              <mc:Fallback>
                <p:oleObj name="SmartDraw" r:id="rId3" imgW="3424428" imgH="2816352" progId="SmartDraw.2">
                  <p:embed/>
                  <p:pic>
                    <p:nvPicPr>
                      <p:cNvPr id="5" name="Object 1025">
                        <a:extLst>
                          <a:ext uri="{FF2B5EF4-FFF2-40B4-BE49-F238E27FC236}">
                            <a16:creationId xmlns:a16="http://schemas.microsoft.com/office/drawing/2014/main" id="{5EBADEFE-3493-9EA1-6E3B-621557F12B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3100" y="1371601"/>
                        <a:ext cx="4876800" cy="37083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91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7" descr="i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91" y="1132395"/>
            <a:ext cx="3581400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BUC: Partitioning and Aggregating</a:t>
            </a:r>
            <a:endParaRPr lang="en-US" altLang="fa-IR" dirty="0" smtClean="0"/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>
          <a:xfrm>
            <a:off x="350984" y="1219200"/>
            <a:ext cx="7825508" cy="5384800"/>
          </a:xfrm>
        </p:spPr>
        <p:txBody>
          <a:bodyPr/>
          <a:lstStyle/>
          <a:p>
            <a:pPr eaLnBrk="1" hangingPunct="1"/>
            <a:r>
              <a:rPr lang="en-US" altLang="fa-IR" dirty="0"/>
              <a:t>Starting from a single dimension </a:t>
            </a:r>
            <a:r>
              <a:rPr lang="en-US" altLang="fa-IR" dirty="0" err="1"/>
              <a:t>groupby</a:t>
            </a:r>
            <a:endParaRPr lang="en-US" altLang="fa-IR" dirty="0"/>
          </a:p>
          <a:p>
            <a:pPr eaLnBrk="1" hangingPunct="1"/>
            <a:r>
              <a:rPr lang="en-US" altLang="fa-IR" dirty="0"/>
              <a:t>If current inputs can be pruned return</a:t>
            </a:r>
          </a:p>
          <a:p>
            <a:pPr eaLnBrk="1" hangingPunct="1"/>
            <a:r>
              <a:rPr lang="en-US" altLang="fa-IR" dirty="0"/>
              <a:t>Partition the data in this group-by</a:t>
            </a:r>
          </a:p>
          <a:p>
            <a:pPr eaLnBrk="1" hangingPunct="1"/>
            <a:r>
              <a:rPr lang="en-US" altLang="fa-IR" dirty="0"/>
              <a:t>If a partition is greater than the </a:t>
            </a:r>
            <a:r>
              <a:rPr lang="en-US" altLang="fa-IR" dirty="0" err="1"/>
              <a:t>minsup</a:t>
            </a:r>
            <a:r>
              <a:rPr lang="en-US" altLang="fa-IR" dirty="0"/>
              <a:t> </a:t>
            </a:r>
          </a:p>
          <a:p>
            <a:pPr lvl="1" eaLnBrk="1" hangingPunct="1"/>
            <a:r>
              <a:rPr lang="en-US" altLang="fa-IR" dirty="0"/>
              <a:t>recursive call on BUC with the partition as inputs</a:t>
            </a:r>
          </a:p>
          <a:p>
            <a:pPr eaLnBrk="1" hangingPunct="1"/>
            <a:r>
              <a:rPr lang="en-US" altLang="fa-IR" dirty="0"/>
              <a:t>Loop until all dimensions are done</a:t>
            </a:r>
          </a:p>
          <a:p>
            <a:pPr eaLnBrk="1" hangingPunct="1"/>
            <a:endParaRPr lang="en-US" altLang="fa-IR" sz="2600" dirty="0"/>
          </a:p>
        </p:txBody>
      </p:sp>
      <p:sp>
        <p:nvSpPr>
          <p:cNvPr id="22535" name="TextBox 6"/>
          <p:cNvSpPr txBox="1">
            <a:spLocks noChangeArrowheads="1"/>
          </p:cNvSpPr>
          <p:nvPr/>
        </p:nvSpPr>
        <p:spPr bwMode="auto">
          <a:xfrm>
            <a:off x="10104437" y="1132395"/>
            <a:ext cx="2087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dirty="0" err="1"/>
              <a:t>min_supp</a:t>
            </a:r>
            <a:r>
              <a:rPr lang="en-US" altLang="fa-IR" sz="2400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16070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3200400" y="3505200"/>
            <a:ext cx="1981200" cy="1447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3200400" y="3505200"/>
            <a:ext cx="1981200" cy="10668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200400" y="2438400"/>
            <a:ext cx="1981200" cy="1066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200400" y="2057401"/>
          <a:ext cx="1998664" cy="329247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0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31">
                <a:tc>
                  <a:txBody>
                    <a:bodyPr/>
                    <a:lstStyle/>
                    <a:p>
                      <a:r>
                        <a:rPr lang="en-US" sz="1800" b="1" dirty="0"/>
                        <a:t>A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B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C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D</a:t>
                      </a:r>
                    </a:p>
                  </a:txBody>
                  <a:tcPr marL="91455" marR="91455" marT="45729" marB="4572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r>
                        <a:rPr lang="en-US" sz="1800"/>
                        <a:t>a1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b1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c3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d1</a:t>
                      </a:r>
                    </a:p>
                  </a:txBody>
                  <a:tcPr marL="91455" marR="91455" marT="45729" marB="4572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r>
                        <a:rPr lang="en-US" sz="1800"/>
                        <a:t>a1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b5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c1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d2</a:t>
                      </a:r>
                    </a:p>
                  </a:txBody>
                  <a:tcPr marL="91455" marR="91455" marT="45729" marB="4572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r>
                        <a:rPr lang="en-US" sz="1800"/>
                        <a:t>a1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c5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d2</a:t>
                      </a:r>
                    </a:p>
                  </a:txBody>
                  <a:tcPr marL="91455" marR="91455" marT="45729" marB="4572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r>
                        <a:rPr lang="en-US" sz="1800"/>
                        <a:t>a2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d2</a:t>
                      </a:r>
                    </a:p>
                  </a:txBody>
                  <a:tcPr marL="91455" marR="91455" marT="45729" marB="4572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r>
                        <a:rPr lang="en-US" sz="1800"/>
                        <a:t>a2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d4</a:t>
                      </a:r>
                    </a:p>
                  </a:txBody>
                  <a:tcPr marL="91455" marR="91455" marT="45729" marB="4572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r>
                        <a:rPr lang="en-US" sz="1800"/>
                        <a:t>a2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c4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d2</a:t>
                      </a:r>
                    </a:p>
                  </a:txBody>
                  <a:tcPr marL="91455" marR="91455" marT="45729" marB="45729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r>
                        <a:rPr lang="en-US" sz="1800"/>
                        <a:t>a2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b3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c2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d3</a:t>
                      </a:r>
                    </a:p>
                  </a:txBody>
                  <a:tcPr marL="91455" marR="91455" marT="45729" marB="45729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831">
                <a:tc>
                  <a:txBody>
                    <a:bodyPr/>
                    <a:lstStyle/>
                    <a:p>
                      <a:r>
                        <a:rPr lang="en-US" sz="1800" dirty="0"/>
                        <a:t>a3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b4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c6</a:t>
                      </a:r>
                    </a:p>
                  </a:txBody>
                  <a:tcPr marL="91455" marR="91455" marT="45729" marB="45729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d2</a:t>
                      </a:r>
                    </a:p>
                  </a:txBody>
                  <a:tcPr marL="91455" marR="91455" marT="45729" marB="45729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a-IR" smtClean="0"/>
              <a:t>Example</a:t>
            </a:r>
          </a:p>
        </p:txBody>
      </p:sp>
      <p:sp>
        <p:nvSpPr>
          <p:cNvPr id="23613" name="TextBox 7"/>
          <p:cNvSpPr txBox="1">
            <a:spLocks noChangeArrowheads="1"/>
          </p:cNvSpPr>
          <p:nvPr/>
        </p:nvSpPr>
        <p:spPr bwMode="auto">
          <a:xfrm>
            <a:off x="3170238" y="5715001"/>
            <a:ext cx="20875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/>
              <a:t>min_supp = 2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24200" y="1905000"/>
            <a:ext cx="609600" cy="35814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934201" y="2286000"/>
            <a:ext cx="29876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/>
              <a:t>(a1, *, *, *):3 </a:t>
            </a:r>
            <a:r>
              <a:rPr lang="en-US" altLang="fa-IR" sz="2000">
                <a:sym typeface="Symbol" pitchFamily="18" charset="2"/>
              </a:rPr>
              <a:t> 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>
                <a:sym typeface="Symbol" pitchFamily="18" charset="2"/>
              </a:rPr>
              <a:t>(a2, *, *, *):4  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>
                <a:sym typeface="Symbol" pitchFamily="18" charset="2"/>
              </a:rPr>
              <a:t>(a1, *, *, d2):2  AD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>
                <a:sym typeface="Symbol" pitchFamily="18" charset="2"/>
              </a:rPr>
              <a:t>(a2, b2, *, *): 3  AB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>
                <a:sym typeface="Symbol" pitchFamily="18" charset="2"/>
              </a:rPr>
              <a:t>(a2, b2, c2, *): 2  ABC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>
                <a:sym typeface="Symbol" pitchFamily="18" charset="2"/>
              </a:rPr>
              <a:t>…</a:t>
            </a:r>
            <a:endParaRPr lang="en-US" altLang="fa-IR" sz="20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657600" y="2362200"/>
            <a:ext cx="609600" cy="12954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14800" y="2362200"/>
            <a:ext cx="609600" cy="12954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648200" y="2362200"/>
            <a:ext cx="609600" cy="12954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657600" y="3429000"/>
            <a:ext cx="609600" cy="16002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191000" y="3429000"/>
            <a:ext cx="609600" cy="12954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/>
          </a:p>
        </p:txBody>
      </p:sp>
    </p:spTree>
    <p:extLst>
      <p:ext uri="{BB962C8B-B14F-4D97-AF65-F5344CB8AC3E}">
        <p14:creationId xmlns:p14="http://schemas.microsoft.com/office/powerpoint/2010/main" val="17894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2" grpId="0" animBg="1"/>
      <p:bldP spid="12" grpId="1" animBg="1"/>
      <p:bldP spid="9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23" y="1000897"/>
            <a:ext cx="4316629" cy="24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High-D OLAP: Needed in many applications</a:t>
            </a:r>
          </a:p>
          <a:p>
            <a:pPr lvl="1"/>
            <a:r>
              <a:rPr lang="en-US" altLang="zh-CN" dirty="0"/>
              <a:t>Science and engineering analysis</a:t>
            </a:r>
          </a:p>
          <a:p>
            <a:pPr lvl="1"/>
            <a:r>
              <a:rPr lang="en-US" altLang="zh-CN" dirty="0"/>
              <a:t>Bio-data analysis: thousands of genes</a:t>
            </a:r>
          </a:p>
          <a:p>
            <a:pPr lvl="1"/>
            <a:r>
              <a:rPr lang="en-US" altLang="zh-CN" dirty="0"/>
              <a:t>Statistical surveys: hundreds of variables</a:t>
            </a:r>
          </a:p>
          <a:p>
            <a:pPr lvl="1"/>
            <a:r>
              <a:rPr lang="en-US" altLang="zh-CN" sz="2400" dirty="0">
                <a:ea typeface="SimSun" pitchFamily="2" charset="-122"/>
              </a:rPr>
              <a:t>A curse of dimensionality:  A database of 600k tuples.  Each dimension has cardinality of 100 and </a:t>
            </a:r>
            <a:r>
              <a:rPr lang="en-US" altLang="zh-CN" sz="2400" i="1" dirty="0" err="1">
                <a:ea typeface="SimSun" pitchFamily="2" charset="-122"/>
              </a:rPr>
              <a:t>zipf</a:t>
            </a:r>
            <a:r>
              <a:rPr lang="en-US" altLang="zh-CN" sz="2400" dirty="0">
                <a:ea typeface="SimSun" pitchFamily="2" charset="-122"/>
              </a:rPr>
              <a:t> of 2</a:t>
            </a:r>
            <a:endParaRPr lang="en-US" altLang="zh-CN" dirty="0"/>
          </a:p>
          <a:p>
            <a:r>
              <a:rPr lang="en-US" altLang="zh-CN" dirty="0"/>
              <a:t>None of the previous cubing method can handle high dimensionality!</a:t>
            </a:r>
          </a:p>
          <a:p>
            <a:pPr lvl="1"/>
            <a:r>
              <a:rPr lang="en-US" altLang="zh-CN" dirty="0"/>
              <a:t>Iceberg cube and compressed cubes: only delay the inevitable explosion</a:t>
            </a:r>
          </a:p>
          <a:p>
            <a:pPr lvl="1"/>
            <a:r>
              <a:rPr lang="en-US" altLang="zh-CN" dirty="0"/>
              <a:t>Full materialization: still significant overhead in accessing results on disk</a:t>
            </a:r>
          </a:p>
          <a:p>
            <a:r>
              <a:rPr lang="en-US" altLang="zh-CN" dirty="0"/>
              <a:t>A shell-fragment approach:  X. Li, J. Han, and H. Gonzalez, High-Dimensional OLAP: A Minimal Cubing Approach, VLDB'04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>
          <a:xfrm>
            <a:off x="160483" y="388988"/>
            <a:ext cx="11369963" cy="73890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High-Dimensional OLAP</a:t>
            </a:r>
            <a:r>
              <a:rPr lang="en-US" altLang="zh-CN" dirty="0" smtClean="0"/>
              <a:t>?—</a:t>
            </a:r>
            <a:br>
              <a:rPr lang="en-US" altLang="zh-CN" dirty="0" smtClean="0"/>
            </a:br>
            <a:r>
              <a:rPr lang="en-US" altLang="zh-CN" dirty="0" smtClean="0"/>
              <a:t>The </a:t>
            </a:r>
            <a:r>
              <a:rPr lang="en-US" altLang="zh-CN" dirty="0"/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177500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 High-D OLAP with Minimal Cubing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Observation: OLAP occurs only on a small subset of dimensions at a time</a:t>
            </a:r>
          </a:p>
          <a:p>
            <a:r>
              <a:rPr lang="en-US" altLang="zh-CN" dirty="0"/>
              <a:t>Semi-Online Computational Model</a:t>
            </a:r>
          </a:p>
          <a:p>
            <a:pPr lvl="1"/>
            <a:r>
              <a:rPr lang="en-US" altLang="zh-CN" dirty="0"/>
              <a:t>Partition the set of dimensions into shell fragments</a:t>
            </a:r>
          </a:p>
          <a:p>
            <a:pPr lvl="1"/>
            <a:r>
              <a:rPr lang="en-US" altLang="zh-CN" dirty="0"/>
              <a:t>Compute data cubes for each shell fragment while retaining inverted indices or value-list indices</a:t>
            </a:r>
          </a:p>
          <a:p>
            <a:pPr lvl="1"/>
            <a:r>
              <a:rPr lang="en-US" altLang="zh-CN" dirty="0"/>
              <a:t>Given the pre-computed fragment cubes, dynamically compute cube cells of the high-dimensional data cube online</a:t>
            </a:r>
          </a:p>
          <a:p>
            <a:r>
              <a:rPr lang="en-US" altLang="zh-CN" dirty="0"/>
              <a:t>Major idea:  Tradeoff between the amount of pre-computation and the speed of online computation</a:t>
            </a:r>
          </a:p>
          <a:p>
            <a:pPr lvl="1"/>
            <a:r>
              <a:rPr lang="en-US" altLang="zh-CN" dirty="0"/>
              <a:t>Reducing computing high-dimensional cube into precomputing a set of lower dimensional cubes</a:t>
            </a:r>
          </a:p>
          <a:p>
            <a:pPr lvl="1"/>
            <a:r>
              <a:rPr lang="en-US" altLang="zh-CN" dirty="0"/>
              <a:t>Online re-construction of original high-dimensional space</a:t>
            </a:r>
          </a:p>
          <a:p>
            <a:pPr lvl="1"/>
            <a:r>
              <a:rPr lang="en-US" altLang="zh-CN" dirty="0"/>
              <a:t>Lossless reduction</a:t>
            </a:r>
          </a:p>
        </p:txBody>
      </p:sp>
    </p:spTree>
    <p:extLst>
      <p:ext uri="{BB962C8B-B14F-4D97-AF65-F5344CB8AC3E}">
        <p14:creationId xmlns:p14="http://schemas.microsoft.com/office/powerpoint/2010/main" val="298945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Computing a 5-D Cube with 2-Shell Fragments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Example: Let the cube aggregation function be count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Divide the 5-D table into 2 shell fragments: </a:t>
            </a:r>
          </a:p>
          <a:p>
            <a:pPr lvl="1"/>
            <a:r>
              <a:rPr lang="en-US" altLang="zh-CN" dirty="0"/>
              <a:t>(A, B, C) and (D, E)</a:t>
            </a:r>
          </a:p>
          <a:p>
            <a:r>
              <a:rPr lang="en-US" altLang="zh-CN" dirty="0"/>
              <a:t>Build traditional invert index or RID list</a:t>
            </a:r>
          </a:p>
        </p:txBody>
      </p:sp>
      <p:graphicFrame>
        <p:nvGraphicFramePr>
          <p:cNvPr id="1205252" name="Group 4"/>
          <p:cNvGraphicFramePr>
            <a:graphicFrameLocks noGrp="1"/>
          </p:cNvGraphicFramePr>
          <p:nvPr/>
        </p:nvGraphicFramePr>
        <p:xfrm>
          <a:off x="1762126" y="2220985"/>
          <a:ext cx="4772026" cy="2495550"/>
        </p:xfrm>
        <a:graphic>
          <a:graphicData uri="http://schemas.openxmlformats.org/drawingml/2006/table">
            <a:tbl>
              <a:tblPr/>
              <a:tblGrid>
                <a:gridCol w="682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9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tid</a:t>
                      </a:r>
                      <a:endParaRPr kumimoji="0" lang="en-US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</a:endParaRPr>
                    </a:p>
                  </a:txBody>
                  <a:tcPr marL="121911" marR="1219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</a:t>
                      </a:r>
                    </a:p>
                  </a:txBody>
                  <a:tcPr marL="121911" marR="121911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</a:t>
                      </a:r>
                    </a:p>
                  </a:txBody>
                  <a:tcPr marL="121911" marR="1219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d1</a:t>
                      </a:r>
                    </a:p>
                  </a:txBody>
                  <a:tcPr marL="121911" marR="121911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11" marR="1219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b2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d2</a:t>
                      </a:r>
                    </a:p>
                  </a:txBody>
                  <a:tcPr marL="121911" marR="121911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</a:t>
                      </a:r>
                    </a:p>
                  </a:txBody>
                  <a:tcPr marL="121911" marR="1219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b2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d1</a:t>
                      </a:r>
                    </a:p>
                  </a:txBody>
                  <a:tcPr marL="121911" marR="121911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e2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4</a:t>
                      </a:r>
                    </a:p>
                  </a:txBody>
                  <a:tcPr marL="121911" marR="1219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a2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d1</a:t>
                      </a:r>
                    </a:p>
                  </a:txBody>
                  <a:tcPr marL="121911" marR="121911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e2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5</a:t>
                      </a:r>
                    </a:p>
                  </a:txBody>
                  <a:tcPr marL="121911" marR="1219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a2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c1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d1</a:t>
                      </a:r>
                    </a:p>
                  </a:txBody>
                  <a:tcPr marL="121911" marR="121911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e3</a:t>
                      </a:r>
                    </a:p>
                  </a:txBody>
                  <a:tcPr marL="121911" marR="1219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Group 4"/>
          <p:cNvGraphicFramePr>
            <a:graphicFrameLocks noGrp="1"/>
          </p:cNvGraphicFramePr>
          <p:nvPr>
            <p:extLst/>
          </p:nvPr>
        </p:nvGraphicFramePr>
        <p:xfrm>
          <a:off x="8472488" y="1574659"/>
          <a:ext cx="3019424" cy="4602304"/>
        </p:xfrm>
        <a:graphic>
          <a:graphicData uri="http://schemas.openxmlformats.org/drawingml/2006/table">
            <a:tbl>
              <a:tblPr/>
              <a:tblGrid>
                <a:gridCol w="1154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Attribute Value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TID List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List Size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1 2 3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a2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4 5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1 4 5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b2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2 3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1 2 3 4 5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1 3 4 5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4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d2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e2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3 4 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e3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Striped Right Arrow 2"/>
          <p:cNvSpPr/>
          <p:nvPr/>
        </p:nvSpPr>
        <p:spPr bwMode="auto">
          <a:xfrm rot="19999840">
            <a:off x="6979027" y="5093039"/>
            <a:ext cx="1048587" cy="421024"/>
          </a:xfrm>
          <a:prstGeom prst="striped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7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Shell Fragment Cubes: Ideas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Generalize the 1-D inverted indices to multi-dimensional ones in the data cube sense</a:t>
            </a:r>
          </a:p>
          <a:p>
            <a:r>
              <a:rPr lang="en-US" altLang="zh-CN" dirty="0"/>
              <a:t>Compute all cuboids for data cubes ABC and DE while retaining the inverted indices</a:t>
            </a:r>
          </a:p>
          <a:p>
            <a:pPr lvl="1"/>
            <a:r>
              <a:rPr lang="en-US" altLang="zh-CN" dirty="0"/>
              <a:t>Ex. shell fragment cube ABC contains 7 cuboids:</a:t>
            </a:r>
          </a:p>
          <a:p>
            <a:pPr lvl="3"/>
            <a:r>
              <a:rPr lang="en-US" altLang="zh-CN" dirty="0"/>
              <a:t>A, B, C; AB, AC, BC; ABC</a:t>
            </a:r>
          </a:p>
          <a:p>
            <a:r>
              <a:rPr lang="en-US" altLang="zh-CN" dirty="0"/>
              <a:t>This completes the offline computation</a:t>
            </a:r>
          </a:p>
        </p:txBody>
      </p:sp>
    </p:spTree>
    <p:extLst>
      <p:ext uri="{BB962C8B-B14F-4D97-AF65-F5344CB8AC3E}">
        <p14:creationId xmlns:p14="http://schemas.microsoft.com/office/powerpoint/2010/main" val="5490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C1B29-A755-7899-5AEB-EBF96B4EA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>
                <a:ea typeface="SimSun" pitchFamily="2" charset="-122"/>
              </a:rPr>
              <a:t>ID_Measure</a:t>
            </a:r>
            <a:r>
              <a:rPr lang="en-US" altLang="zh-CN" sz="2400" dirty="0">
                <a:ea typeface="SimSun" pitchFamily="2" charset="-122"/>
              </a:rPr>
              <a:t> Table</a:t>
            </a:r>
          </a:p>
          <a:p>
            <a:pPr lvl="1"/>
            <a:r>
              <a:rPr lang="en-US" altLang="zh-CN" dirty="0">
                <a:ea typeface="SimSun" pitchFamily="2" charset="-122"/>
              </a:rPr>
              <a:t>If measures other than count are present, store in </a:t>
            </a:r>
            <a:r>
              <a:rPr lang="en-US" altLang="zh-CN" i="1" dirty="0" err="1">
                <a:ea typeface="SimSun" pitchFamily="2" charset="-122"/>
              </a:rPr>
              <a:t>ID_measure</a:t>
            </a:r>
            <a:r>
              <a:rPr lang="en-US" altLang="zh-CN" dirty="0">
                <a:ea typeface="SimSun" pitchFamily="2" charset="-122"/>
              </a:rPr>
              <a:t> table separate from the shell fragments</a:t>
            </a:r>
          </a:p>
          <a:p>
            <a:endParaRPr lang="en-US" dirty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Shell Fragment Cubes: Example of Ideas</a:t>
            </a:r>
          </a:p>
        </p:txBody>
      </p:sp>
      <p:graphicFrame>
        <p:nvGraphicFramePr>
          <p:cNvPr id="45" name="Group 4"/>
          <p:cNvGraphicFramePr>
            <a:graphicFrameLocks noGrp="1"/>
          </p:cNvGraphicFramePr>
          <p:nvPr>
            <p:extLst/>
          </p:nvPr>
        </p:nvGraphicFramePr>
        <p:xfrm>
          <a:off x="8334376" y="2844375"/>
          <a:ext cx="3019424" cy="3505024"/>
        </p:xfrm>
        <a:graphic>
          <a:graphicData uri="http://schemas.openxmlformats.org/drawingml/2006/table">
            <a:tbl>
              <a:tblPr/>
              <a:tblGrid>
                <a:gridCol w="1154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2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Attribute Value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TID List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List Size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1 2 3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a2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4 5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1 4 5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b2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2 3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1 2 3 4 5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1 3 4 5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4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d2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e1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1 2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e2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3 4 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7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e3</a:t>
                      </a:r>
                    </a:p>
                  </a:txBody>
                  <a:tcPr marL="121920" marR="121920"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5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3409279" y="4082410"/>
          <a:ext cx="4309648" cy="1981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379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>
                        <a:buFont typeface="Wingdings" pitchFamily="2" charset="2"/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Intersection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TID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ea typeface="SimSun" pitchFamily="2" charset="-122"/>
                        </a:rPr>
                        <a:t>List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en-US" altLang="zh-CN" sz="2000" dirty="0">
                          <a:latin typeface="+mn-lt"/>
                          <a:ea typeface="SimSun" pitchFamily="2" charset="-122"/>
                        </a:rPr>
                        <a:t>a1</a:t>
                      </a:r>
                      <a:r>
                        <a:rPr lang="en-US" altLang="zh-CN" sz="2000" baseline="0" dirty="0">
                          <a:latin typeface="+mn-lt"/>
                          <a:ea typeface="SimSun" pitchFamily="2" charset="-122"/>
                        </a:rPr>
                        <a:t> </a:t>
                      </a:r>
                      <a:r>
                        <a:rPr lang="en-US" altLang="zh-CN" sz="2000" dirty="0">
                          <a:latin typeface="+mn-lt"/>
                          <a:ea typeface="SimSun" pitchFamily="2" charset="-122"/>
                        </a:rPr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zh-CN" altLang="en-US" sz="2000" dirty="0">
                          <a:ea typeface="SimSun" pitchFamily="2" charset="-122"/>
                        </a:rPr>
                        <a:t>1 2 3 ∩ 1 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a typeface="SimSun" pitchFamily="2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a1 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zh-CN" altLang="en-US" sz="2000" dirty="0">
                          <a:ea typeface="SimSun" pitchFamily="2" charset="-122"/>
                        </a:rPr>
                        <a:t>1 2 3 ∩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a2 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a typeface="SimSun" pitchFamily="2" charset="-122"/>
                        </a:rPr>
                        <a:t>4 5 ∩ 1 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a2 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eaLnBrk="1" hangingPunct="1">
                        <a:buFont typeface="Wingdings" pitchFamily="2" charset="2"/>
                        <a:buNone/>
                      </a:pPr>
                      <a:r>
                        <a:rPr lang="zh-CN" altLang="en-US" sz="2000" dirty="0">
                          <a:ea typeface="SimSun" pitchFamily="2" charset="-122"/>
                        </a:rPr>
                        <a:t>  4 5 ∩  2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/>
                        <a:t>φ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" name="Group 2052"/>
          <p:cNvGraphicFramePr>
            <a:graphicFrameLocks noGrp="1"/>
          </p:cNvGraphicFramePr>
          <p:nvPr>
            <p:extLst/>
          </p:nvPr>
        </p:nvGraphicFramePr>
        <p:xfrm>
          <a:off x="731567" y="3244291"/>
          <a:ext cx="2062264" cy="2194560"/>
        </p:xfrm>
        <a:graphic>
          <a:graphicData uri="http://schemas.openxmlformats.org/drawingml/2006/table">
            <a:tbl>
              <a:tblPr/>
              <a:tblGrid>
                <a:gridCol w="505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8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tid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count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sum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70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10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8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4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5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40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5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30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0" name="Rectangle 3"/>
          <p:cNvSpPr txBox="1">
            <a:spLocks noChangeArrowheads="1"/>
          </p:cNvSpPr>
          <p:nvPr/>
        </p:nvSpPr>
        <p:spPr>
          <a:xfrm>
            <a:off x="601522" y="4444817"/>
            <a:ext cx="4188903" cy="211162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ea typeface="SimSun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0509" y="3059697"/>
            <a:ext cx="2042808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Shell-fragment AB</a:t>
            </a:r>
          </a:p>
        </p:txBody>
      </p:sp>
      <p:sp>
        <p:nvSpPr>
          <p:cNvPr id="5" name="Down Arrow 4"/>
          <p:cNvSpPr/>
          <p:nvPr/>
        </p:nvSpPr>
        <p:spPr>
          <a:xfrm rot="19704384">
            <a:off x="4107235" y="3688042"/>
            <a:ext cx="359924" cy="313026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Warehouse—Nonvolatile</a:t>
            </a:r>
          </a:p>
        </p:txBody>
      </p:sp>
      <p:sp>
        <p:nvSpPr>
          <p:cNvPr id="10244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Independence</a:t>
            </a:r>
          </a:p>
          <a:p>
            <a:pPr lvl="1"/>
            <a:r>
              <a:rPr lang="en-US" altLang="en-US" dirty="0"/>
              <a:t>A physically separate store of data transformed from the operational environment</a:t>
            </a:r>
          </a:p>
          <a:p>
            <a:r>
              <a:rPr lang="en-US" altLang="en-US" dirty="0"/>
              <a:t>Static: Operational update of data does not occur in the data warehouse environment</a:t>
            </a:r>
          </a:p>
          <a:p>
            <a:pPr lvl="1"/>
            <a:r>
              <a:rPr lang="en-US" altLang="en-US" dirty="0"/>
              <a:t>Does not require transaction processing, recovery, and concurrency control mechanisms</a:t>
            </a:r>
          </a:p>
          <a:p>
            <a:pPr lvl="1"/>
            <a:r>
              <a:rPr lang="en-US" altLang="en-US" dirty="0"/>
              <a:t>Requires only two operations in data accessing: </a:t>
            </a:r>
          </a:p>
          <a:p>
            <a:pPr lvl="2"/>
            <a:r>
              <a:rPr lang="en-US" altLang="en-US" dirty="0"/>
              <a:t>initial loading of data and access of data</a:t>
            </a:r>
          </a:p>
        </p:txBody>
      </p:sp>
    </p:spTree>
    <p:extLst>
      <p:ext uri="{BB962C8B-B14F-4D97-AF65-F5344CB8AC3E}">
        <p14:creationId xmlns:p14="http://schemas.microsoft.com/office/powerpoint/2010/main" val="331213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Shell Fragment Cubes: Size and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Given a database of T tuples, D dimensions, and F shell fragment size, the fragment cubes’ space requirement is </a:t>
                </a:r>
                <a14:m>
                  <m:oMath xmlns:m="http://schemas.openxmlformats.org/officeDocument/2006/math">
                    <m:r>
                      <a:rPr lang="en-CA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CA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⌈"/>
                            <m:endChr m:val="⌉"/>
                            <m:ctrlP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num>
                              <m:den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CA" altLang="zh-C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p>
                            </m:sSup>
                            <m:r>
                              <a:rPr lang="en-CA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For F &lt; 5, the growth is sub-linear</a:t>
                </a:r>
              </a:p>
              <a:p>
                <a:r>
                  <a:rPr lang="en-US" altLang="zh-CN" dirty="0"/>
                  <a:t>Shell fragments do not have to be disjoint</a:t>
                </a:r>
              </a:p>
              <a:p>
                <a:r>
                  <a:rPr lang="en-US" altLang="zh-CN" dirty="0"/>
                  <a:t>Fragment groupings can be arbitrary to allow for maximum online performance</a:t>
                </a:r>
              </a:p>
              <a:p>
                <a:pPr lvl="1"/>
                <a:r>
                  <a:rPr lang="en-US" altLang="zh-CN" dirty="0"/>
                  <a:t>Known common combinations (e.g.,&lt;city, state&gt;) should be grouped together</a:t>
                </a:r>
              </a:p>
              <a:p>
                <a:r>
                  <a:rPr lang="en-US" altLang="zh-CN" dirty="0"/>
                  <a:t>Shell fragment sizes can be adjusted for optimal balance between offline and online computation</a:t>
                </a:r>
              </a:p>
            </p:txBody>
          </p:sp>
        </mc:Choice>
        <mc:Fallback xmlns="">
          <p:sp>
            <p:nvSpPr>
              <p:cNvPr id="2662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86" t="-2326" r="-965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5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Use Frag-Shells for Online OLAP Query Computation</a:t>
            </a:r>
          </a:p>
        </p:txBody>
      </p:sp>
      <p:graphicFrame>
        <p:nvGraphicFramePr>
          <p:cNvPr id="1221635" name="Group 2051"/>
          <p:cNvGraphicFramePr>
            <a:graphicFrameLocks noGrp="1"/>
          </p:cNvGraphicFramePr>
          <p:nvPr/>
        </p:nvGraphicFramePr>
        <p:xfrm>
          <a:off x="558800" y="1659657"/>
          <a:ext cx="3860799" cy="492125"/>
        </p:xfrm>
        <a:graphic>
          <a:graphicData uri="http://schemas.openxmlformats.org/drawingml/2006/table">
            <a:tbl>
              <a:tblPr/>
              <a:tblGrid>
                <a:gridCol w="552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24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24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A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C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D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F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SimSun" pitchFamily="2" charset="-122"/>
                        </a:rPr>
                        <a:t>…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719" name="AutoShape 2069"/>
          <p:cNvSpPr>
            <a:spLocks/>
          </p:cNvSpPr>
          <p:nvPr/>
        </p:nvSpPr>
        <p:spPr bwMode="auto">
          <a:xfrm rot="-5400000">
            <a:off x="1257300" y="1672356"/>
            <a:ext cx="228600" cy="1422400"/>
          </a:xfrm>
          <a:prstGeom prst="lef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Verdana" pitchFamily="34" charset="0"/>
              <a:ea typeface="SimSun" pitchFamily="2" charset="-122"/>
            </a:endParaRPr>
          </a:p>
        </p:txBody>
      </p:sp>
      <p:sp>
        <p:nvSpPr>
          <p:cNvPr id="29720" name="AutoShape 2070"/>
          <p:cNvSpPr>
            <a:spLocks/>
          </p:cNvSpPr>
          <p:nvPr/>
        </p:nvSpPr>
        <p:spPr bwMode="auto">
          <a:xfrm rot="-5400000">
            <a:off x="2984500" y="1672356"/>
            <a:ext cx="228600" cy="1422400"/>
          </a:xfrm>
          <a:prstGeom prst="lef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Verdana" pitchFamily="34" charset="0"/>
              <a:ea typeface="SimSun" pitchFamily="2" charset="-122"/>
            </a:endParaRPr>
          </a:p>
        </p:txBody>
      </p:sp>
      <p:sp>
        <p:nvSpPr>
          <p:cNvPr id="29721" name="AutoShape 2071"/>
          <p:cNvSpPr>
            <a:spLocks noChangeArrowheads="1"/>
          </p:cNvSpPr>
          <p:nvPr/>
        </p:nvSpPr>
        <p:spPr bwMode="auto">
          <a:xfrm>
            <a:off x="846847" y="2599755"/>
            <a:ext cx="1049506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29722" name="AutoShape 2072"/>
          <p:cNvSpPr>
            <a:spLocks noChangeArrowheads="1"/>
          </p:cNvSpPr>
          <p:nvPr/>
        </p:nvSpPr>
        <p:spPr bwMode="auto">
          <a:xfrm>
            <a:off x="2628386" y="2550027"/>
            <a:ext cx="974334" cy="8382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/>
          </a:p>
        </p:txBody>
      </p:sp>
      <p:sp>
        <p:nvSpPr>
          <p:cNvPr id="29723" name="Text Box 2073"/>
          <p:cNvSpPr txBox="1">
            <a:spLocks noChangeArrowheads="1"/>
          </p:cNvSpPr>
          <p:nvPr/>
        </p:nvSpPr>
        <p:spPr bwMode="auto">
          <a:xfrm>
            <a:off x="0" y="2497856"/>
            <a:ext cx="1235953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+mn-lt"/>
                <a:ea typeface="SimSun" pitchFamily="2" charset="-122"/>
              </a:rPr>
              <a:t>ABC Cube</a:t>
            </a:r>
          </a:p>
        </p:txBody>
      </p:sp>
      <p:sp>
        <p:nvSpPr>
          <p:cNvPr id="29724" name="Text Box 2074"/>
          <p:cNvSpPr txBox="1">
            <a:spLocks noChangeArrowheads="1"/>
          </p:cNvSpPr>
          <p:nvPr/>
        </p:nvSpPr>
        <p:spPr bwMode="auto">
          <a:xfrm>
            <a:off x="3320203" y="2442415"/>
            <a:ext cx="1267099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+mn-lt"/>
                <a:ea typeface="SimSun" pitchFamily="2" charset="-122"/>
              </a:rPr>
              <a:t>DEF Cube</a:t>
            </a:r>
          </a:p>
        </p:txBody>
      </p:sp>
      <p:sp>
        <p:nvSpPr>
          <p:cNvPr id="29725" name="Line 2075"/>
          <p:cNvSpPr>
            <a:spLocks noChangeShapeType="1"/>
          </p:cNvSpPr>
          <p:nvPr/>
        </p:nvSpPr>
        <p:spPr bwMode="auto">
          <a:xfrm flipH="1">
            <a:off x="2628386" y="3041519"/>
            <a:ext cx="387187" cy="6515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6" name="AutoShape 2076"/>
          <p:cNvSpPr>
            <a:spLocks noChangeArrowheads="1"/>
          </p:cNvSpPr>
          <p:nvPr/>
        </p:nvSpPr>
        <p:spPr bwMode="auto">
          <a:xfrm>
            <a:off x="392330" y="3716353"/>
            <a:ext cx="4165600" cy="3089275"/>
          </a:xfrm>
          <a:prstGeom prst="flowChartMultidocumen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>
              <a:latin typeface="+mn-lt"/>
              <a:ea typeface="SimSun" pitchFamily="2" charset="-122"/>
            </a:endParaRPr>
          </a:p>
        </p:txBody>
      </p:sp>
      <p:sp>
        <p:nvSpPr>
          <p:cNvPr id="29727" name="Text Box 2077"/>
          <p:cNvSpPr txBox="1">
            <a:spLocks noChangeArrowheads="1"/>
          </p:cNvSpPr>
          <p:nvPr/>
        </p:nvSpPr>
        <p:spPr bwMode="auto">
          <a:xfrm>
            <a:off x="1306134" y="3667116"/>
            <a:ext cx="1043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+mn-lt"/>
                <a:ea typeface="SimSun" pitchFamily="2" charset="-122"/>
              </a:rPr>
              <a:t>D Cuboid</a:t>
            </a:r>
          </a:p>
        </p:txBody>
      </p:sp>
      <p:sp>
        <p:nvSpPr>
          <p:cNvPr id="29728" name="Text Box 2078"/>
          <p:cNvSpPr txBox="1">
            <a:spLocks noChangeArrowheads="1"/>
          </p:cNvSpPr>
          <p:nvPr/>
        </p:nvSpPr>
        <p:spPr bwMode="auto">
          <a:xfrm>
            <a:off x="963583" y="3956376"/>
            <a:ext cx="1119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+mn-lt"/>
                <a:ea typeface="SimSun" pitchFamily="2" charset="-122"/>
              </a:rPr>
              <a:t>EF Cuboid</a:t>
            </a:r>
          </a:p>
        </p:txBody>
      </p:sp>
      <p:sp>
        <p:nvSpPr>
          <p:cNvPr id="29729" name="Text Box 2079"/>
          <p:cNvSpPr txBox="1">
            <a:spLocks noChangeArrowheads="1"/>
          </p:cNvSpPr>
          <p:nvPr/>
        </p:nvSpPr>
        <p:spPr bwMode="auto">
          <a:xfrm>
            <a:off x="740267" y="4250570"/>
            <a:ext cx="11560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+mn-lt"/>
                <a:ea typeface="SimSun" pitchFamily="2" charset="-122"/>
              </a:rPr>
              <a:t>DE Cuboid</a:t>
            </a:r>
          </a:p>
        </p:txBody>
      </p:sp>
      <p:graphicFrame>
        <p:nvGraphicFramePr>
          <p:cNvPr id="1221685" name="Group 2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249245"/>
              </p:ext>
            </p:extLst>
          </p:nvPr>
        </p:nvGraphicFramePr>
        <p:xfrm>
          <a:off x="492115" y="4618257"/>
          <a:ext cx="3194051" cy="1617665"/>
        </p:xfrm>
        <a:graphic>
          <a:graphicData uri="http://schemas.openxmlformats.org/drawingml/2006/table">
            <a:tbl>
              <a:tblPr/>
              <a:tblGrid>
                <a:gridCol w="119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2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9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Cell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Tuple-ID List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d1 e1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{1, 3, 8, 9}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d1 e2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{2, 4, 6, 7}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d2 e1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{5, 10}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L="121920" marR="12192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750" name="Text Box 2100"/>
          <p:cNvSpPr txBox="1">
            <a:spLocks noChangeArrowheads="1"/>
          </p:cNvSpPr>
          <p:nvPr/>
        </p:nvSpPr>
        <p:spPr bwMode="auto">
          <a:xfrm>
            <a:off x="1709999" y="1139255"/>
            <a:ext cx="16401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+mn-lt"/>
                <a:ea typeface="SimSun" pitchFamily="2" charset="-122"/>
              </a:rPr>
              <a:t>Dimensions</a:t>
            </a:r>
          </a:p>
        </p:txBody>
      </p:sp>
      <p:graphicFrame>
        <p:nvGraphicFramePr>
          <p:cNvPr id="19" name="Group 1027"/>
          <p:cNvGraphicFramePr>
            <a:graphicFrameLocks noGrp="1"/>
          </p:cNvGraphicFramePr>
          <p:nvPr/>
        </p:nvGraphicFramePr>
        <p:xfrm>
          <a:off x="5279119" y="1732094"/>
          <a:ext cx="6594879" cy="573443"/>
        </p:xfrm>
        <a:graphic>
          <a:graphicData uri="http://schemas.openxmlformats.org/drawingml/2006/table">
            <a:tbl>
              <a:tblPr/>
              <a:tblGrid>
                <a:gridCol w="439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9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8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99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99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99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999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99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999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99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999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99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5734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A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D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F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G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H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I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J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K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M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N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AutoShape 1061"/>
          <p:cNvSpPr>
            <a:spLocks/>
          </p:cNvSpPr>
          <p:nvPr/>
        </p:nvSpPr>
        <p:spPr bwMode="auto">
          <a:xfrm rot="-5400000">
            <a:off x="5792055" y="1761156"/>
            <a:ext cx="286722" cy="1312593"/>
          </a:xfrm>
          <a:prstGeom prst="lef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Verdana" pitchFamily="34" charset="0"/>
              <a:ea typeface="SimSun" pitchFamily="2" charset="-122"/>
            </a:endParaRPr>
          </a:p>
        </p:txBody>
      </p:sp>
      <p:sp>
        <p:nvSpPr>
          <p:cNvPr id="21" name="AutoShape 1062"/>
          <p:cNvSpPr>
            <a:spLocks/>
          </p:cNvSpPr>
          <p:nvPr/>
        </p:nvSpPr>
        <p:spPr bwMode="auto">
          <a:xfrm rot="-5400000">
            <a:off x="7102987" y="1818054"/>
            <a:ext cx="293085" cy="1284810"/>
          </a:xfrm>
          <a:prstGeom prst="lef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Verdana" pitchFamily="34" charset="0"/>
              <a:ea typeface="SimSun" pitchFamily="2" charset="-122"/>
            </a:endParaRPr>
          </a:p>
        </p:txBody>
      </p:sp>
      <p:sp>
        <p:nvSpPr>
          <p:cNvPr id="22" name="AutoShape 1065"/>
          <p:cNvSpPr>
            <a:spLocks/>
          </p:cNvSpPr>
          <p:nvPr/>
        </p:nvSpPr>
        <p:spPr bwMode="auto">
          <a:xfrm rot="-5400000">
            <a:off x="8362320" y="1820327"/>
            <a:ext cx="286601" cy="1220966"/>
          </a:xfrm>
          <a:prstGeom prst="lef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Verdana" pitchFamily="34" charset="0"/>
              <a:ea typeface="SimSun" pitchFamily="2" charset="-122"/>
            </a:endParaRPr>
          </a:p>
        </p:txBody>
      </p:sp>
      <p:sp>
        <p:nvSpPr>
          <p:cNvPr id="23" name="AutoShape 1067"/>
          <p:cNvSpPr>
            <a:spLocks/>
          </p:cNvSpPr>
          <p:nvPr/>
        </p:nvSpPr>
        <p:spPr bwMode="auto">
          <a:xfrm rot="-5400000">
            <a:off x="9744026" y="1832049"/>
            <a:ext cx="276675" cy="1258736"/>
          </a:xfrm>
          <a:prstGeom prst="lef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Verdana" pitchFamily="34" charset="0"/>
              <a:ea typeface="SimSun" pitchFamily="2" charset="-122"/>
            </a:endParaRPr>
          </a:p>
        </p:txBody>
      </p:sp>
      <p:sp>
        <p:nvSpPr>
          <p:cNvPr id="24" name="AutoShape 1069"/>
          <p:cNvSpPr>
            <a:spLocks/>
          </p:cNvSpPr>
          <p:nvPr/>
        </p:nvSpPr>
        <p:spPr bwMode="auto">
          <a:xfrm rot="-5400000">
            <a:off x="11076410" y="1790938"/>
            <a:ext cx="286722" cy="1361747"/>
          </a:xfrm>
          <a:prstGeom prst="leftBrace">
            <a:avLst>
              <a:gd name="adj1" fmla="val 3888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Verdana" pitchFamily="34" charset="0"/>
              <a:ea typeface="SimSun" pitchFamily="2" charset="-122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73489" y="2632104"/>
            <a:ext cx="6089512" cy="3477639"/>
            <a:chOff x="1524000" y="3124200"/>
            <a:chExt cx="8128000" cy="3200400"/>
          </a:xfrm>
        </p:grpSpPr>
        <p:sp>
          <p:nvSpPr>
            <p:cNvPr id="26" name="AutoShape 1063"/>
            <p:cNvSpPr>
              <a:spLocks noChangeArrowheads="1"/>
            </p:cNvSpPr>
            <p:nvPr/>
          </p:nvSpPr>
          <p:spPr bwMode="auto">
            <a:xfrm>
              <a:off x="1524000" y="3130550"/>
              <a:ext cx="1219200" cy="8382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solidFill>
                  <a:schemeClr val="folHlink"/>
                </a:solidFill>
                <a:latin typeface="Helvetica" pitchFamily="34" charset="0"/>
                <a:ea typeface="SimSun" pitchFamily="2" charset="-122"/>
              </a:endParaRPr>
            </a:p>
          </p:txBody>
        </p:sp>
        <p:sp>
          <p:nvSpPr>
            <p:cNvPr id="27" name="AutoShape 1064"/>
            <p:cNvSpPr>
              <a:spLocks noChangeArrowheads="1"/>
            </p:cNvSpPr>
            <p:nvPr/>
          </p:nvSpPr>
          <p:spPr bwMode="auto">
            <a:xfrm>
              <a:off x="3352800" y="3130550"/>
              <a:ext cx="1219200" cy="8382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/>
            </a:p>
          </p:txBody>
        </p:sp>
        <p:sp>
          <p:nvSpPr>
            <p:cNvPr id="28" name="AutoShape 1066"/>
            <p:cNvSpPr>
              <a:spLocks noChangeArrowheads="1"/>
            </p:cNvSpPr>
            <p:nvPr/>
          </p:nvSpPr>
          <p:spPr bwMode="auto">
            <a:xfrm>
              <a:off x="4978400" y="3124200"/>
              <a:ext cx="1219200" cy="8382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/>
            </a:p>
          </p:txBody>
        </p:sp>
        <p:sp>
          <p:nvSpPr>
            <p:cNvPr id="29" name="AutoShape 1068"/>
            <p:cNvSpPr>
              <a:spLocks noChangeArrowheads="1"/>
            </p:cNvSpPr>
            <p:nvPr/>
          </p:nvSpPr>
          <p:spPr bwMode="auto">
            <a:xfrm>
              <a:off x="6604000" y="3124200"/>
              <a:ext cx="1219200" cy="8382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/>
            </a:p>
          </p:txBody>
        </p:sp>
        <p:sp>
          <p:nvSpPr>
            <p:cNvPr id="30" name="AutoShape 1070"/>
            <p:cNvSpPr>
              <a:spLocks noChangeArrowheads="1"/>
            </p:cNvSpPr>
            <p:nvPr/>
          </p:nvSpPr>
          <p:spPr bwMode="auto">
            <a:xfrm>
              <a:off x="8331200" y="3124200"/>
              <a:ext cx="1219200" cy="8382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/>
            </a:p>
          </p:txBody>
        </p:sp>
        <p:sp>
          <p:nvSpPr>
            <p:cNvPr id="31" name="Line 1071"/>
            <p:cNvSpPr>
              <a:spLocks noChangeShapeType="1"/>
            </p:cNvSpPr>
            <p:nvPr/>
          </p:nvSpPr>
          <p:spPr bwMode="auto">
            <a:xfrm>
              <a:off x="1524000" y="3733800"/>
              <a:ext cx="914400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1072"/>
            <p:cNvSpPr>
              <a:spLocks noChangeShapeType="1"/>
            </p:cNvSpPr>
            <p:nvPr/>
          </p:nvSpPr>
          <p:spPr bwMode="auto">
            <a:xfrm>
              <a:off x="3352800" y="3505200"/>
              <a:ext cx="914400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1073"/>
            <p:cNvSpPr>
              <a:spLocks noChangeShapeType="1"/>
            </p:cNvSpPr>
            <p:nvPr/>
          </p:nvSpPr>
          <p:spPr bwMode="auto">
            <a:xfrm>
              <a:off x="4978400" y="3810000"/>
              <a:ext cx="914400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1074"/>
            <p:cNvSpPr>
              <a:spLocks noChangeShapeType="1"/>
            </p:cNvSpPr>
            <p:nvPr/>
          </p:nvSpPr>
          <p:spPr bwMode="auto">
            <a:xfrm>
              <a:off x="6604000" y="3657600"/>
              <a:ext cx="914400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1075"/>
            <p:cNvSpPr>
              <a:spLocks noChangeShapeType="1"/>
            </p:cNvSpPr>
            <p:nvPr/>
          </p:nvSpPr>
          <p:spPr bwMode="auto">
            <a:xfrm>
              <a:off x="8331200" y="3429000"/>
              <a:ext cx="914400" cy="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1076"/>
            <p:cNvSpPr>
              <a:spLocks noChangeShapeType="1"/>
            </p:cNvSpPr>
            <p:nvPr/>
          </p:nvSpPr>
          <p:spPr bwMode="auto">
            <a:xfrm flipV="1">
              <a:off x="2438400" y="3505200"/>
              <a:ext cx="304800" cy="228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1077"/>
            <p:cNvSpPr>
              <a:spLocks noChangeShapeType="1"/>
            </p:cNvSpPr>
            <p:nvPr/>
          </p:nvSpPr>
          <p:spPr bwMode="auto">
            <a:xfrm flipV="1">
              <a:off x="4267200" y="3276600"/>
              <a:ext cx="304800" cy="228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1078"/>
            <p:cNvSpPr>
              <a:spLocks noChangeShapeType="1"/>
            </p:cNvSpPr>
            <p:nvPr/>
          </p:nvSpPr>
          <p:spPr bwMode="auto">
            <a:xfrm flipV="1">
              <a:off x="5892800" y="3581400"/>
              <a:ext cx="304800" cy="228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1079"/>
            <p:cNvSpPr>
              <a:spLocks noChangeShapeType="1"/>
            </p:cNvSpPr>
            <p:nvPr/>
          </p:nvSpPr>
          <p:spPr bwMode="auto">
            <a:xfrm flipV="1">
              <a:off x="7518400" y="3429000"/>
              <a:ext cx="304800" cy="228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1080"/>
            <p:cNvSpPr>
              <a:spLocks noChangeShapeType="1"/>
            </p:cNvSpPr>
            <p:nvPr/>
          </p:nvSpPr>
          <p:spPr bwMode="auto">
            <a:xfrm flipV="1">
              <a:off x="9245600" y="3200400"/>
              <a:ext cx="304800" cy="2286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081"/>
            <p:cNvSpPr>
              <a:spLocks noChangeArrowheads="1"/>
            </p:cNvSpPr>
            <p:nvPr/>
          </p:nvSpPr>
          <p:spPr bwMode="auto">
            <a:xfrm>
              <a:off x="7112000" y="4724400"/>
              <a:ext cx="2540000" cy="16002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2857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Helvetica" pitchFamily="34" charset="0"/>
                  <a:ea typeface="SimSun" pitchFamily="2" charset="-122"/>
                </a:rPr>
                <a:t>Online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Helvetica" pitchFamily="34" charset="0"/>
                  <a:ea typeface="SimSun" pitchFamily="2" charset="-122"/>
                </a:rPr>
                <a:t>Cube</a:t>
              </a:r>
            </a:p>
          </p:txBody>
        </p:sp>
        <p:sp>
          <p:nvSpPr>
            <p:cNvPr id="42" name="AutoShape 1082"/>
            <p:cNvSpPr>
              <a:spLocks noChangeArrowheads="1"/>
            </p:cNvSpPr>
            <p:nvPr/>
          </p:nvSpPr>
          <p:spPr bwMode="auto">
            <a:xfrm>
              <a:off x="5486400" y="5410200"/>
              <a:ext cx="1117600" cy="381000"/>
            </a:xfrm>
            <a:prstGeom prst="rightArrow">
              <a:avLst>
                <a:gd name="adj1" fmla="val 50000"/>
                <a:gd name="adj2" fmla="val 5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/>
            </a:p>
          </p:txBody>
        </p:sp>
        <p:sp>
          <p:nvSpPr>
            <p:cNvPr id="43" name="AutoShape 1083"/>
            <p:cNvSpPr>
              <a:spLocks noChangeArrowheads="1"/>
            </p:cNvSpPr>
            <p:nvPr/>
          </p:nvSpPr>
          <p:spPr bwMode="auto">
            <a:xfrm>
              <a:off x="1524000" y="4724400"/>
              <a:ext cx="3454400" cy="1600200"/>
            </a:xfrm>
            <a:prstGeom prst="flowChartInternalStorage">
              <a:avLst/>
            </a:prstGeom>
            <a:solidFill>
              <a:schemeClr val="accent1"/>
            </a:solidFill>
            <a:ln w="2857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Helvetica" pitchFamily="34" charset="0"/>
                  <a:ea typeface="SimSun" pitchFamily="2" charset="-122"/>
                </a:rPr>
                <a:t>Instantiated 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Helvetica" pitchFamily="34" charset="0"/>
                  <a:ea typeface="SimSun" pitchFamily="2" charset="-122"/>
                </a:rPr>
                <a:t>Base Table</a:t>
              </a:r>
            </a:p>
          </p:txBody>
        </p:sp>
        <p:sp>
          <p:nvSpPr>
            <p:cNvPr id="44" name="Line 1084"/>
            <p:cNvSpPr>
              <a:spLocks noChangeShapeType="1"/>
            </p:cNvSpPr>
            <p:nvPr/>
          </p:nvSpPr>
          <p:spPr bwMode="auto">
            <a:xfrm>
              <a:off x="2032000" y="38100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1085"/>
            <p:cNvSpPr>
              <a:spLocks noChangeShapeType="1"/>
            </p:cNvSpPr>
            <p:nvPr/>
          </p:nvSpPr>
          <p:spPr bwMode="auto">
            <a:xfrm flipH="1">
              <a:off x="2438400" y="3581400"/>
              <a:ext cx="1422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1086"/>
            <p:cNvSpPr>
              <a:spLocks noChangeShapeType="1"/>
            </p:cNvSpPr>
            <p:nvPr/>
          </p:nvSpPr>
          <p:spPr bwMode="auto">
            <a:xfrm flipH="1">
              <a:off x="3251200" y="3886200"/>
              <a:ext cx="20320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1087"/>
            <p:cNvSpPr>
              <a:spLocks noChangeShapeType="1"/>
            </p:cNvSpPr>
            <p:nvPr/>
          </p:nvSpPr>
          <p:spPr bwMode="auto">
            <a:xfrm flipH="1">
              <a:off x="4064000" y="3733800"/>
              <a:ext cx="3149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1088"/>
            <p:cNvSpPr>
              <a:spLocks noChangeShapeType="1"/>
            </p:cNvSpPr>
            <p:nvPr/>
          </p:nvSpPr>
          <p:spPr bwMode="auto">
            <a:xfrm flipH="1">
              <a:off x="4673600" y="3505200"/>
              <a:ext cx="37592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triped Right Arrow 1"/>
          <p:cNvSpPr/>
          <p:nvPr/>
        </p:nvSpPr>
        <p:spPr>
          <a:xfrm>
            <a:off x="4695518" y="3263992"/>
            <a:ext cx="600115" cy="902732"/>
          </a:xfrm>
          <a:prstGeom prst="stripedRightArrow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90734" y="6210114"/>
            <a:ext cx="6131139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Processing query in the form</a:t>
            </a:r>
            <a:r>
              <a:rPr lang="en-US" altLang="zh-CN" sz="2400" dirty="0">
                <a:ea typeface="SimSun" pitchFamily="2" charset="-122"/>
              </a:rPr>
              <a:t>:  &lt;a</a:t>
            </a:r>
            <a:r>
              <a:rPr lang="en-US" altLang="zh-CN" sz="2400" baseline="-25000" dirty="0">
                <a:ea typeface="SimSun" pitchFamily="2" charset="-122"/>
              </a:rPr>
              <a:t>1</a:t>
            </a:r>
            <a:r>
              <a:rPr lang="en-US" altLang="zh-CN" sz="2400" dirty="0">
                <a:ea typeface="SimSun" pitchFamily="2" charset="-122"/>
              </a:rPr>
              <a:t>, a</a:t>
            </a:r>
            <a:r>
              <a:rPr lang="en-US" altLang="zh-CN" sz="2400" baseline="-25000" dirty="0">
                <a:ea typeface="SimSun" pitchFamily="2" charset="-122"/>
              </a:rPr>
              <a:t>2</a:t>
            </a:r>
            <a:r>
              <a:rPr lang="en-US" altLang="zh-CN" sz="2400" dirty="0">
                <a:ea typeface="SimSun" pitchFamily="2" charset="-122"/>
              </a:rPr>
              <a:t>, …, a</a:t>
            </a:r>
            <a:r>
              <a:rPr lang="en-US" altLang="zh-CN" sz="2400" baseline="-25000" dirty="0">
                <a:ea typeface="SimSun" pitchFamily="2" charset="-122"/>
              </a:rPr>
              <a:t>n</a:t>
            </a:r>
            <a:r>
              <a:rPr lang="en-US" altLang="zh-CN" sz="2400" dirty="0">
                <a:ea typeface="SimSun" pitchFamily="2" charset="-122"/>
              </a:rPr>
              <a:t>: M&gt;</a:t>
            </a:r>
          </a:p>
        </p:txBody>
      </p:sp>
    </p:spTree>
    <p:extLst>
      <p:ext uri="{BB962C8B-B14F-4D97-AF65-F5344CB8AC3E}">
        <p14:creationId xmlns:p14="http://schemas.microsoft.com/office/powerpoint/2010/main" val="376549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Online Query Computation with Shell-Fragments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 smtClean="0"/>
                  <a:t>A query has the general form: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en-US" altLang="zh-CN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has </a:t>
                </a:r>
                <a:r>
                  <a:rPr lang="en-US" altLang="zh-CN" i="0" dirty="0" smtClean="0">
                    <a:latin typeface="+mj-lt"/>
                  </a:rPr>
                  <a:t>3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possible values (e.g.,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3,?,?,∗,1: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𝑐𝑜𝑢𝑛𝑡</m:t>
                        </m:r>
                      </m:e>
                    </m:d>
                  </m:oMath>
                </a14:m>
                <a:r>
                  <a:rPr lang="en-US" altLang="zh-CN" dirty="0"/>
                  <a:t> returns a 2-D data cube) </a:t>
                </a:r>
              </a:p>
              <a:p>
                <a:pPr lvl="1"/>
                <a:r>
                  <a:rPr lang="en-US" altLang="zh-CN" dirty="0"/>
                  <a:t>Instantiated value</a:t>
                </a:r>
              </a:p>
              <a:p>
                <a:pPr lvl="1"/>
                <a:r>
                  <a:rPr lang="en-US" altLang="zh-CN" dirty="0"/>
                  <a:t>Aggregate * function</a:t>
                </a:r>
              </a:p>
              <a:p>
                <a:pPr lvl="1"/>
                <a:r>
                  <a:rPr lang="en-US" altLang="zh-CN" dirty="0"/>
                  <a:t>Inquire ? Function</a:t>
                </a:r>
              </a:p>
              <a:p>
                <a:r>
                  <a:rPr lang="en-US" altLang="zh-CN" dirty="0"/>
                  <a:t>Method: Given the materialized fragment cubes, process a query as follows</a:t>
                </a:r>
              </a:p>
              <a:p>
                <a:pPr lvl="1"/>
                <a:r>
                  <a:rPr lang="en-US" altLang="zh-CN" dirty="0"/>
                  <a:t>Divide the query into fragments, same as the shell-fragment</a:t>
                </a:r>
              </a:p>
              <a:p>
                <a:pPr lvl="1"/>
                <a:r>
                  <a:rPr lang="en-US" altLang="zh-CN" dirty="0"/>
                  <a:t>Fetch the corresponding TID list for each fragment from the fragment cube</a:t>
                </a:r>
              </a:p>
              <a:p>
                <a:pPr lvl="1"/>
                <a:r>
                  <a:rPr lang="en-US" altLang="zh-CN" dirty="0"/>
                  <a:t>Intersect the TID lists from each fragment to construct instantiated base table</a:t>
                </a:r>
              </a:p>
              <a:p>
                <a:pPr lvl="1"/>
                <a:r>
                  <a:rPr lang="en-US" altLang="zh-CN" dirty="0"/>
                  <a:t>Compute the data cube using the base table with any cubing algorithm</a:t>
                </a:r>
              </a:p>
            </p:txBody>
          </p:sp>
        </mc:Choice>
        <mc:Fallback xmlns="">
          <p:sp>
            <p:nvSpPr>
              <p:cNvPr id="317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534" t="-906" r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2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350983" y="395848"/>
            <a:ext cx="11369963" cy="73890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600" dirty="0">
                <a:ea typeface="SimSun" pitchFamily="2" charset="-122"/>
              </a:rPr>
              <a:t>Computing Cubes with </a:t>
            </a:r>
            <a:r>
              <a:rPr lang="en-US" altLang="zh-CN" sz="3600" dirty="0" smtClean="0">
                <a:ea typeface="SimSun" pitchFamily="2" charset="-122"/>
              </a:rPr>
              <a:t/>
            </a:r>
            <a:br>
              <a:rPr lang="en-US" altLang="zh-CN" sz="3600" dirty="0" smtClean="0">
                <a:ea typeface="SimSun" pitchFamily="2" charset="-122"/>
              </a:rPr>
            </a:br>
            <a:r>
              <a:rPr lang="en-US" altLang="zh-CN" sz="3600" dirty="0" smtClean="0">
                <a:ea typeface="SimSun" pitchFamily="2" charset="-122"/>
              </a:rPr>
              <a:t>Non-</a:t>
            </a:r>
            <a:r>
              <a:rPr lang="en-US" altLang="zh-CN" sz="3600" dirty="0" err="1" smtClean="0">
                <a:ea typeface="SimSun" pitchFamily="2" charset="-122"/>
              </a:rPr>
              <a:t>Antimonotonic</a:t>
            </a:r>
            <a:r>
              <a:rPr lang="en-US" altLang="zh-CN" sz="3600" dirty="0" smtClean="0">
                <a:ea typeface="SimSun" pitchFamily="2" charset="-122"/>
              </a:rPr>
              <a:t> </a:t>
            </a:r>
            <a:r>
              <a:rPr lang="en-US" altLang="zh-CN" sz="3600" dirty="0">
                <a:ea typeface="SimSun" pitchFamily="2" charset="-122"/>
              </a:rPr>
              <a:t>Iceberg Conditions</a:t>
            </a:r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600" dirty="0"/>
              <a:t>The measure of an iceberg cube is </a:t>
            </a:r>
            <a:r>
              <a:rPr lang="en-US" sz="2600" dirty="0" err="1">
                <a:solidFill>
                  <a:srgbClr val="FF0000"/>
                </a:solidFill>
              </a:rPr>
              <a:t>antimonotonic</a:t>
            </a:r>
            <a:r>
              <a:rPr lang="en-US" sz="2600" dirty="0"/>
              <a:t> if:</a:t>
            </a:r>
          </a:p>
          <a:p>
            <a:pPr lvl="1" eaLnBrk="1" hangingPunct="1">
              <a:defRPr/>
            </a:pPr>
            <a:r>
              <a:rPr lang="en-US" sz="2600" dirty="0"/>
              <a:t>If the aggregate value on a shared dimension does not satisfy the iceberg condition, then all of the cells descending from this shared dimension cannot satisfy the iceberg condition either</a:t>
            </a:r>
            <a:endParaRPr lang="en-US" altLang="zh-CN" sz="2600" dirty="0">
              <a:ea typeface="SimSun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600" dirty="0">
                <a:ea typeface="SimSun" pitchFamily="2" charset="-122"/>
              </a:rPr>
              <a:t>Most cubing algorithms cannot compute cubes with non-</a:t>
            </a:r>
            <a:r>
              <a:rPr lang="en-US" altLang="zh-CN" sz="2600" dirty="0" err="1">
                <a:ea typeface="SimSun" pitchFamily="2" charset="-122"/>
              </a:rPr>
              <a:t>antimonotonic</a:t>
            </a:r>
            <a:r>
              <a:rPr lang="en-US" altLang="zh-CN" sz="2600" dirty="0">
                <a:ea typeface="SimSun" pitchFamily="2" charset="-122"/>
              </a:rPr>
              <a:t> iceberg conditions efficiently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600" dirty="0">
                <a:ea typeface="SimSun" pitchFamily="2" charset="-122"/>
              </a:rPr>
              <a:t>Example</a:t>
            </a:r>
          </a:p>
          <a:p>
            <a:pPr lvl="2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sz="2600" b="1" dirty="0">
                <a:solidFill>
                  <a:schemeClr val="hlink"/>
                </a:solidFill>
                <a:ea typeface="SimSun" pitchFamily="2" charset="-122"/>
              </a:rPr>
              <a:t>AVG(price) </a:t>
            </a:r>
            <a:r>
              <a:rPr lang="en-US" altLang="zh-CN" sz="2600" b="1" dirty="0">
                <a:solidFill>
                  <a:schemeClr val="hlink"/>
                </a:solidFill>
                <a:ea typeface="SimSun" pitchFamily="2" charset="-122"/>
                <a:sym typeface="Math B" pitchFamily="2" charset="2"/>
              </a:rPr>
              <a:t>&gt;= </a:t>
            </a:r>
            <a:r>
              <a:rPr lang="en-US" altLang="zh-CN" sz="2600" b="1" dirty="0">
                <a:solidFill>
                  <a:schemeClr val="hlink"/>
                </a:solidFill>
                <a:ea typeface="SimSun" pitchFamily="2" charset="-122"/>
              </a:rPr>
              <a:t>800 AND COUNT(*) </a:t>
            </a:r>
            <a:r>
              <a:rPr lang="en-US" altLang="zh-CN" sz="2600" b="1" dirty="0">
                <a:solidFill>
                  <a:schemeClr val="hlink"/>
                </a:solidFill>
                <a:ea typeface="SimSun" pitchFamily="2" charset="-122"/>
                <a:sym typeface="Math B" pitchFamily="2" charset="2"/>
              </a:rPr>
              <a:t>&gt;= </a:t>
            </a:r>
            <a:r>
              <a:rPr lang="en-US" altLang="zh-CN" sz="2600" b="1" dirty="0">
                <a:solidFill>
                  <a:schemeClr val="hlink"/>
                </a:solidFill>
                <a:ea typeface="SimSun" pitchFamily="2" charset="-122"/>
              </a:rPr>
              <a:t>50</a:t>
            </a:r>
            <a:endParaRPr lang="en-US" altLang="zh-CN" sz="2600" dirty="0">
              <a:ea typeface="SimSun" pitchFamily="2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600" dirty="0">
                <a:ea typeface="SimSun" pitchFamily="2" charset="-122"/>
              </a:rPr>
              <a:t>Needs to study how to push constraint into the cubing process</a:t>
            </a:r>
          </a:p>
        </p:txBody>
      </p:sp>
    </p:spTree>
    <p:extLst>
      <p:ext uri="{BB962C8B-B14F-4D97-AF65-F5344CB8AC3E}">
        <p14:creationId xmlns:p14="http://schemas.microsoft.com/office/powerpoint/2010/main" val="39740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Non-Anti-Monotonic Iceberg Condition</a:t>
            </a:r>
          </a:p>
        </p:txBody>
      </p:sp>
      <p:sp>
        <p:nvSpPr>
          <p:cNvPr id="450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 dirty="0">
                <a:ea typeface="SimSun" pitchFamily="2" charset="-122"/>
              </a:rPr>
              <a:t>The cubing query with </a:t>
            </a:r>
            <a:r>
              <a:rPr lang="en-US" altLang="zh-CN" sz="2600" dirty="0" err="1">
                <a:ea typeface="SimSun" pitchFamily="2" charset="-122"/>
              </a:rPr>
              <a:t>avg</a:t>
            </a:r>
            <a:r>
              <a:rPr lang="en-US" altLang="zh-CN" sz="2600" dirty="0">
                <a:ea typeface="SimSun" pitchFamily="2" charset="-122"/>
              </a:rPr>
              <a:t> is non-anti-monotonic! </a:t>
            </a:r>
          </a:p>
          <a:p>
            <a:pPr lvl="1" eaLnBrk="1" hangingPunct="1"/>
            <a:r>
              <a:rPr lang="en-US" altLang="zh-CN" sz="2600" dirty="0">
                <a:ea typeface="SimSun" pitchFamily="2" charset="-122"/>
              </a:rPr>
              <a:t>(Mar, *, *, Laptop, 600, 700) fails the HAVING clause</a:t>
            </a:r>
          </a:p>
          <a:p>
            <a:pPr lvl="1" eaLnBrk="1" hangingPunct="1"/>
            <a:r>
              <a:rPr lang="en-US" altLang="zh-CN" sz="2600" dirty="0">
                <a:ea typeface="SimSun" pitchFamily="2" charset="-122"/>
              </a:rPr>
              <a:t>(Mar, *, Bus, Laptop, 300, 950) passes the clause</a:t>
            </a:r>
          </a:p>
        </p:txBody>
      </p:sp>
      <p:sp>
        <p:nvSpPr>
          <p:cNvPr id="45063" name="Text Box 4"/>
          <p:cNvSpPr txBox="1">
            <a:spLocks noChangeArrowheads="1"/>
          </p:cNvSpPr>
          <p:nvPr/>
        </p:nvSpPr>
        <p:spPr bwMode="auto">
          <a:xfrm>
            <a:off x="7086601" y="4841426"/>
            <a:ext cx="3470245" cy="13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itchFamily="18" charset="0"/>
                <a:ea typeface="SimSun" pitchFamily="2" charset="-122"/>
              </a:rPr>
              <a:t>Condition: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itchFamily="18" charset="0"/>
                <a:ea typeface="SimSun" pitchFamily="2" charset="-122"/>
              </a:rPr>
              <a:t>AVG(price) &gt;= 800 AND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itchFamily="18" charset="0"/>
                <a:ea typeface="SimSun" pitchFamily="2" charset="-122"/>
              </a:rPr>
              <a:t>COUNT(*) &gt;= 50</a:t>
            </a:r>
          </a:p>
        </p:txBody>
      </p:sp>
      <p:graphicFrame>
        <p:nvGraphicFramePr>
          <p:cNvPr id="99942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249982"/>
              </p:ext>
            </p:extLst>
          </p:nvPr>
        </p:nvGraphicFramePr>
        <p:xfrm>
          <a:off x="1404256" y="3124201"/>
          <a:ext cx="5300619" cy="2946399"/>
        </p:xfrm>
        <a:graphic>
          <a:graphicData uri="http://schemas.openxmlformats.org/drawingml/2006/table">
            <a:tbl>
              <a:tblPr/>
              <a:tblGrid>
                <a:gridCol w="797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5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13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5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Month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City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Cust_grp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Prod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Count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Price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Jan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Tor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Edu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Printer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500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485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Jan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Tor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Hld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TV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800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1200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Jan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Tor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Edu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Camera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1160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1280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4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Feb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Mon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Bus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Laptop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1500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2500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4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Mar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Van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Edu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HD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540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520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T="45715" marB="4571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5122" name="Text Box 4"/>
          <p:cNvSpPr txBox="1">
            <a:spLocks noChangeArrowheads="1"/>
          </p:cNvSpPr>
          <p:nvPr/>
        </p:nvSpPr>
        <p:spPr bwMode="auto">
          <a:xfrm>
            <a:off x="7086601" y="3371850"/>
            <a:ext cx="3890680" cy="13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itchFamily="18" charset="0"/>
                <a:ea typeface="SimSun" pitchFamily="2" charset="-122"/>
              </a:rPr>
              <a:t>Dimensions: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itchFamily="18" charset="0"/>
                <a:ea typeface="SimSun" pitchFamily="2" charset="-122"/>
              </a:rPr>
              <a:t>month, city, </a:t>
            </a:r>
            <a:r>
              <a:rPr lang="en-US" altLang="zh-CN" sz="2400" b="1" dirty="0" err="1">
                <a:latin typeface="Times New Roman" pitchFamily="18" charset="0"/>
                <a:ea typeface="SimSun" pitchFamily="2" charset="-122"/>
              </a:rPr>
              <a:t>cust_grp</a:t>
            </a:r>
            <a:r>
              <a:rPr lang="en-US" altLang="zh-CN" sz="2400" b="1" dirty="0">
                <a:latin typeface="Times New Roman" pitchFamily="18" charset="0"/>
                <a:ea typeface="SimSun" pitchFamily="2" charset="-122"/>
              </a:rPr>
              <a:t>, prod, 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Times New Roman" pitchFamily="18" charset="0"/>
                <a:ea typeface="SimSun" pitchFamily="2" charset="-122"/>
              </a:rPr>
              <a:t>count, AVG(price)</a:t>
            </a:r>
          </a:p>
        </p:txBody>
      </p:sp>
    </p:spTree>
    <p:extLst>
      <p:ext uri="{BB962C8B-B14F-4D97-AF65-F5344CB8AC3E}">
        <p14:creationId xmlns:p14="http://schemas.microsoft.com/office/powerpoint/2010/main" val="157742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mtClean="0">
                <a:ea typeface="SimSun" pitchFamily="2" charset="-122"/>
              </a:rPr>
              <a:t>From Average to Top-k Average</a:t>
            </a:r>
          </a:p>
        </p:txBody>
      </p:sp>
      <p:sp>
        <p:nvSpPr>
          <p:cNvPr id="460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600" dirty="0">
                <a:ea typeface="SimSun" pitchFamily="2" charset="-122"/>
              </a:rPr>
              <a:t>Let (*, Van, *) cover 1,000 records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2600" dirty="0" err="1">
                <a:ea typeface="SimSun" pitchFamily="2" charset="-122"/>
              </a:rPr>
              <a:t>Avg</a:t>
            </a:r>
            <a:r>
              <a:rPr lang="en-US" altLang="zh-CN" sz="2600" dirty="0">
                <a:ea typeface="SimSun" pitchFamily="2" charset="-122"/>
              </a:rPr>
              <a:t>(price) is the average price of those 1000 sales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2600" dirty="0">
                <a:ea typeface="SimSun" pitchFamily="2" charset="-122"/>
              </a:rPr>
              <a:t>Avg</a:t>
            </a:r>
            <a:r>
              <a:rPr lang="en-US" altLang="zh-CN" sz="2600" baseline="30000" dirty="0">
                <a:ea typeface="SimSun" pitchFamily="2" charset="-122"/>
              </a:rPr>
              <a:t>50</a:t>
            </a:r>
            <a:r>
              <a:rPr lang="en-US" altLang="zh-CN" sz="2600" dirty="0">
                <a:ea typeface="SimSun" pitchFamily="2" charset="-122"/>
              </a:rPr>
              <a:t>(price) is the average price of the top-50 sales (top-50 according to the sales price</a:t>
            </a:r>
            <a:r>
              <a:rPr lang="fa-IR" altLang="zh-CN" sz="2600" dirty="0">
                <a:ea typeface="SimSun" pitchFamily="2" charset="-122"/>
              </a:rPr>
              <a:t>(</a:t>
            </a:r>
            <a:endParaRPr lang="en-US" altLang="zh-CN" sz="2600" dirty="0">
              <a:ea typeface="SimSun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600" dirty="0">
                <a:ea typeface="SimSun" pitchFamily="2" charset="-122"/>
              </a:rPr>
              <a:t>Top-k average is anti-monotonic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2600" dirty="0">
                <a:ea typeface="SimSun" pitchFamily="2" charset="-122"/>
              </a:rPr>
              <a:t>The top 50 sales in Van. is with </a:t>
            </a:r>
            <a:r>
              <a:rPr lang="en-US" altLang="zh-CN" sz="2600" dirty="0" err="1">
                <a:ea typeface="SimSun" pitchFamily="2" charset="-122"/>
              </a:rPr>
              <a:t>avg</a:t>
            </a:r>
            <a:r>
              <a:rPr lang="en-US" altLang="zh-CN" sz="2600" dirty="0">
                <a:ea typeface="SimSun" pitchFamily="2" charset="-122"/>
              </a:rPr>
              <a:t>(price) &lt;= 800 </a:t>
            </a:r>
            <a:r>
              <a:rPr lang="en-US" altLang="zh-CN" sz="2600" dirty="0">
                <a:ea typeface="SimSun" pitchFamily="2" charset="-122"/>
                <a:sym typeface="Wingdings" pitchFamily="2" charset="2"/>
              </a:rPr>
              <a:t> the top 50 deals in Van. during Feb. must be with </a:t>
            </a:r>
            <a:r>
              <a:rPr lang="en-US" altLang="zh-CN" sz="2600" dirty="0" err="1">
                <a:ea typeface="SimSun" pitchFamily="2" charset="-122"/>
                <a:sym typeface="Wingdings" pitchFamily="2" charset="2"/>
              </a:rPr>
              <a:t>avg</a:t>
            </a:r>
            <a:r>
              <a:rPr lang="en-US" altLang="zh-CN" sz="2600" dirty="0">
                <a:ea typeface="SimSun" pitchFamily="2" charset="-122"/>
                <a:sym typeface="Wingdings" pitchFamily="2" charset="2"/>
              </a:rPr>
              <a:t>(price) &lt;= 800</a:t>
            </a:r>
            <a:endParaRPr lang="en-US" altLang="zh-CN" sz="2600" dirty="0">
              <a:ea typeface="SimSun" pitchFamily="2" charset="-122"/>
            </a:endParaRPr>
          </a:p>
        </p:txBody>
      </p:sp>
      <p:graphicFrame>
        <p:nvGraphicFramePr>
          <p:cNvPr id="100147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22617"/>
              </p:ext>
            </p:extLst>
          </p:nvPr>
        </p:nvGraphicFramePr>
        <p:xfrm>
          <a:off x="5791202" y="5334000"/>
          <a:ext cx="4268728" cy="846138"/>
        </p:xfrm>
        <a:graphic>
          <a:graphicData uri="http://schemas.openxmlformats.org/drawingml/2006/table">
            <a:tbl>
              <a:tblPr/>
              <a:tblGrid>
                <a:gridCol w="808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02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0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Month</a:t>
                      </a:r>
                    </a:p>
                  </a:txBody>
                  <a:tcPr marL="91441" marR="914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City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Cust_grp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Prod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Cost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Price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L="91441" marR="9144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marL="91441" marR="9144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32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SimSun" pitchFamily="2" charset="-122"/>
              </a:rPr>
              <a:t>Binning for Top-k Average</a:t>
            </a:r>
          </a:p>
        </p:txBody>
      </p:sp>
      <p:sp>
        <p:nvSpPr>
          <p:cNvPr id="471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600" dirty="0" smtClean="0">
                <a:ea typeface="SimSun" pitchFamily="2" charset="-122"/>
              </a:rPr>
              <a:t>Computing top-k </a:t>
            </a:r>
            <a:r>
              <a:rPr lang="en-US" altLang="zh-CN" sz="2600" dirty="0" err="1" smtClean="0">
                <a:ea typeface="SimSun" pitchFamily="2" charset="-122"/>
              </a:rPr>
              <a:t>avg</a:t>
            </a:r>
            <a:r>
              <a:rPr lang="en-US" altLang="zh-CN" sz="2600" dirty="0" smtClean="0">
                <a:ea typeface="SimSun" pitchFamily="2" charset="-122"/>
              </a:rPr>
              <a:t> is costly with large k</a:t>
            </a:r>
          </a:p>
          <a:p>
            <a:pPr eaLnBrk="1" hangingPunct="1"/>
            <a:r>
              <a:rPr lang="en-US" altLang="zh-CN" sz="2600" dirty="0" smtClean="0">
                <a:ea typeface="SimSun" pitchFamily="2" charset="-122"/>
              </a:rPr>
              <a:t>Binning idea</a:t>
            </a:r>
          </a:p>
          <a:p>
            <a:pPr lvl="1" eaLnBrk="1" hangingPunct="1"/>
            <a:r>
              <a:rPr lang="en-US" altLang="zh-CN" sz="2600" dirty="0" smtClean="0">
                <a:ea typeface="SimSun" pitchFamily="2" charset="-122"/>
              </a:rPr>
              <a:t>Avg</a:t>
            </a:r>
            <a:r>
              <a:rPr lang="en-US" altLang="zh-CN" sz="2600" baseline="30000" dirty="0" smtClean="0">
                <a:ea typeface="SimSun" pitchFamily="2" charset="-122"/>
              </a:rPr>
              <a:t>50</a:t>
            </a:r>
            <a:r>
              <a:rPr lang="en-US" altLang="zh-CN" sz="2600" dirty="0" smtClean="0">
                <a:ea typeface="SimSun" pitchFamily="2" charset="-122"/>
              </a:rPr>
              <a:t>(c) &gt;= 800</a:t>
            </a:r>
          </a:p>
          <a:p>
            <a:pPr lvl="1" eaLnBrk="1" hangingPunct="1"/>
            <a:r>
              <a:rPr lang="en-US" altLang="zh-CN" sz="2600" dirty="0" smtClean="0">
                <a:ea typeface="SimSun" pitchFamily="2" charset="-122"/>
              </a:rPr>
              <a:t>Large value collapsing: use a sum and a count to summarize records with measure &gt;= 800</a:t>
            </a:r>
          </a:p>
          <a:p>
            <a:pPr lvl="1" eaLnBrk="1" hangingPunct="1"/>
            <a:r>
              <a:rPr lang="en-US" altLang="zh-CN" sz="2600" dirty="0" smtClean="0">
                <a:ea typeface="SimSun" pitchFamily="2" charset="-122"/>
              </a:rPr>
              <a:t>Small value binning: a group of bins</a:t>
            </a:r>
          </a:p>
          <a:p>
            <a:pPr lvl="2" eaLnBrk="1" hangingPunct="1"/>
            <a:r>
              <a:rPr lang="en-US" altLang="zh-CN" sz="2600" dirty="0" smtClean="0">
                <a:ea typeface="SimSun" pitchFamily="2" charset="-122"/>
              </a:rPr>
              <a:t>One bin covers a range, e.g., 600~800, 400~600, etc.</a:t>
            </a:r>
          </a:p>
          <a:p>
            <a:pPr lvl="2" eaLnBrk="1" hangingPunct="1"/>
            <a:r>
              <a:rPr lang="en-US" altLang="zh-CN" sz="2600" dirty="0" smtClean="0">
                <a:ea typeface="SimSun" pitchFamily="2" charset="-122"/>
              </a:rPr>
              <a:t>Register a sum and a count for each bin</a:t>
            </a:r>
          </a:p>
        </p:txBody>
      </p:sp>
    </p:spTree>
    <p:extLst>
      <p:ext uri="{BB962C8B-B14F-4D97-AF65-F5344CB8AC3E}">
        <p14:creationId xmlns:p14="http://schemas.microsoft.com/office/powerpoint/2010/main" val="1608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Computing Approximate top-k average</a:t>
            </a:r>
          </a:p>
        </p:txBody>
      </p:sp>
      <p:graphicFrame>
        <p:nvGraphicFramePr>
          <p:cNvPr id="1003523" name="Group 3"/>
          <p:cNvGraphicFramePr>
            <a:graphicFrameLocks noGrp="1"/>
          </p:cNvGraphicFramePr>
          <p:nvPr/>
        </p:nvGraphicFramePr>
        <p:xfrm>
          <a:off x="1905001" y="2854325"/>
          <a:ext cx="2911475" cy="1828800"/>
        </p:xfrm>
        <a:graphic>
          <a:graphicData uri="http://schemas.openxmlformats.org/drawingml/2006/table">
            <a:tbl>
              <a:tblPr/>
              <a:tblGrid>
                <a:gridCol w="115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Range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Over 800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28000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600~800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10600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400~600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15200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160" name="Line 29"/>
          <p:cNvSpPr>
            <a:spLocks noChangeShapeType="1"/>
          </p:cNvSpPr>
          <p:nvPr/>
        </p:nvSpPr>
        <p:spPr bwMode="auto">
          <a:xfrm>
            <a:off x="4892675" y="3235325"/>
            <a:ext cx="0" cy="9906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a-IR"/>
          </a:p>
        </p:txBody>
      </p:sp>
      <p:sp>
        <p:nvSpPr>
          <p:cNvPr id="48161" name="Text Box 30"/>
          <p:cNvSpPr txBox="1">
            <a:spLocks noChangeArrowheads="1"/>
          </p:cNvSpPr>
          <p:nvPr/>
        </p:nvSpPr>
        <p:spPr bwMode="auto">
          <a:xfrm>
            <a:off x="4876800" y="3505200"/>
            <a:ext cx="1055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itchFamily="18" charset="0"/>
                <a:ea typeface="SimSun" pitchFamily="2" charset="-122"/>
              </a:rPr>
              <a:t>Top 50</a:t>
            </a:r>
          </a:p>
        </p:txBody>
      </p:sp>
      <p:sp>
        <p:nvSpPr>
          <p:cNvPr id="48162" name="Text Box 31"/>
          <p:cNvSpPr txBox="1">
            <a:spLocks noChangeArrowheads="1"/>
          </p:cNvSpPr>
          <p:nvPr/>
        </p:nvSpPr>
        <p:spPr bwMode="auto">
          <a:xfrm>
            <a:off x="5562601" y="2514600"/>
            <a:ext cx="48545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itchFamily="18" charset="0"/>
                <a:ea typeface="SimSun" pitchFamily="2" charset="-122"/>
              </a:rPr>
              <a:t>Approximate avg</a:t>
            </a:r>
            <a:r>
              <a:rPr lang="en-US" altLang="zh-CN" baseline="30000">
                <a:latin typeface="Times New Roman" pitchFamily="18" charset="0"/>
                <a:ea typeface="SimSun" pitchFamily="2" charset="-122"/>
              </a:rPr>
              <a:t>50</a:t>
            </a:r>
            <a:r>
              <a:rPr lang="en-US" altLang="zh-CN">
                <a:latin typeface="Times New Roman" pitchFamily="18" charset="0"/>
                <a:ea typeface="SimSun" pitchFamily="2" charset="-122"/>
              </a:rPr>
              <a:t>()=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itchFamily="18" charset="0"/>
                <a:ea typeface="SimSun" pitchFamily="2" charset="-122"/>
              </a:rPr>
              <a:t>(28000+10600+600*15)/50=952</a:t>
            </a:r>
          </a:p>
        </p:txBody>
      </p:sp>
      <p:sp>
        <p:nvSpPr>
          <p:cNvPr id="48163" name="Text Box 32"/>
          <p:cNvSpPr txBox="1">
            <a:spLocks noChangeArrowheads="1"/>
          </p:cNvSpPr>
          <p:nvPr/>
        </p:nvSpPr>
        <p:spPr bwMode="auto">
          <a:xfrm>
            <a:off x="2133601" y="1854201"/>
            <a:ext cx="48752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itchFamily="18" charset="0"/>
                <a:ea typeface="SimSun" pitchFamily="2" charset="-122"/>
              </a:rPr>
              <a:t>Suppose for (*, Van, *), we have</a:t>
            </a:r>
          </a:p>
        </p:txBody>
      </p:sp>
      <p:sp>
        <p:nvSpPr>
          <p:cNvPr id="50212" name="Rectangle 56"/>
          <p:cNvSpPr>
            <a:spLocks noChangeArrowheads="1"/>
          </p:cNvSpPr>
          <p:nvPr/>
        </p:nvSpPr>
        <p:spPr bwMode="auto">
          <a:xfrm>
            <a:off x="5029201" y="4343400"/>
            <a:ext cx="4945969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latin typeface="Times New Roman" pitchFamily="18" charset="0"/>
                <a:ea typeface="SimSun" pitchFamily="2" charset="-122"/>
              </a:rPr>
              <a:t>The cell may pass the HAVING clause</a:t>
            </a:r>
          </a:p>
        </p:txBody>
      </p:sp>
      <p:graphicFrame>
        <p:nvGraphicFramePr>
          <p:cNvPr id="1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58702"/>
              </p:ext>
            </p:extLst>
          </p:nvPr>
        </p:nvGraphicFramePr>
        <p:xfrm>
          <a:off x="5704113" y="5334000"/>
          <a:ext cx="4276306" cy="846138"/>
        </p:xfrm>
        <a:graphic>
          <a:graphicData uri="http://schemas.openxmlformats.org/drawingml/2006/table">
            <a:tbl>
              <a:tblPr/>
              <a:tblGrid>
                <a:gridCol w="808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7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Month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Cust_grp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Prod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Cost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94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2" grpId="0"/>
      <p:bldP spid="502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SimSun" pitchFamily="2" charset="-122"/>
              </a:rPr>
              <a:t>Weakened Conditions Facilitate Pushing</a:t>
            </a:r>
          </a:p>
        </p:txBody>
      </p:sp>
      <p:graphicFrame>
        <p:nvGraphicFramePr>
          <p:cNvPr id="100454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377451"/>
              </p:ext>
            </p:extLst>
          </p:nvPr>
        </p:nvGraphicFramePr>
        <p:xfrm>
          <a:off x="642254" y="3124201"/>
          <a:ext cx="10003971" cy="2359192"/>
        </p:xfrm>
        <a:graphic>
          <a:graphicData uri="http://schemas.openxmlformats.org/drawingml/2006/table">
            <a:tbl>
              <a:tblPr/>
              <a:tblGrid>
                <a:gridCol w="3432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0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9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7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63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Approximate avg</a:t>
                      </a:r>
                      <a:r>
                        <a:rPr kumimoji="0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50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()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Anti-monotonic, can be computed efficiently</a:t>
                      </a:r>
                    </a:p>
                  </a:txBody>
                  <a:tcPr marT="45740" marB="4574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real avg</a:t>
                      </a:r>
                      <a:r>
                        <a:rPr kumimoji="0" lang="en-US" altLang="zh-CN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50</a:t>
                      </a: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()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Anti-monotonic, but computationally costly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pitchFamily="34" charset="0"/>
                        <a:ea typeface="SimSun" pitchFamily="2" charset="-122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avg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()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</a:rPr>
                        <a:t>Not anti-monotonic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164" name="Text Box 22"/>
          <p:cNvSpPr txBox="1">
            <a:spLocks noChangeArrowheads="1"/>
          </p:cNvSpPr>
          <p:nvPr/>
        </p:nvSpPr>
        <p:spPr bwMode="auto">
          <a:xfrm>
            <a:off x="8749552" y="2372381"/>
            <a:ext cx="18966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strongest</a:t>
            </a:r>
          </a:p>
        </p:txBody>
      </p:sp>
      <p:sp>
        <p:nvSpPr>
          <p:cNvPr id="49165" name="Text Box 23"/>
          <p:cNvSpPr txBox="1">
            <a:spLocks noChangeArrowheads="1"/>
          </p:cNvSpPr>
          <p:nvPr/>
        </p:nvSpPr>
        <p:spPr bwMode="auto">
          <a:xfrm>
            <a:off x="1959430" y="2372381"/>
            <a:ext cx="16946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 dirty="0">
                <a:solidFill>
                  <a:srgbClr val="33CC33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weakest</a:t>
            </a:r>
          </a:p>
        </p:txBody>
      </p:sp>
      <p:sp>
        <p:nvSpPr>
          <p:cNvPr id="49166" name="Line 24"/>
          <p:cNvSpPr>
            <a:spLocks noChangeShapeType="1"/>
          </p:cNvSpPr>
          <p:nvPr/>
        </p:nvSpPr>
        <p:spPr bwMode="auto">
          <a:xfrm>
            <a:off x="4735286" y="2656114"/>
            <a:ext cx="2808514" cy="10886"/>
          </a:xfrm>
          <a:prstGeom prst="line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948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fa-IR" dirty="0">
                <a:ea typeface="SimSun" pitchFamily="2" charset="-122"/>
              </a:rPr>
              <a:t>Summary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fa-IR" sz="2400" dirty="0"/>
              <a:t>Data warehousing: A multi-dimensional model of a data warehouse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fa-IR" sz="2400" dirty="0"/>
              <a:t>A data cube consists of </a:t>
            </a:r>
            <a:r>
              <a:rPr lang="en-US" altLang="fa-IR" sz="2400" i="1" dirty="0"/>
              <a:t>dimensions</a:t>
            </a:r>
            <a:r>
              <a:rPr lang="en-US" altLang="fa-IR" sz="2400" dirty="0"/>
              <a:t> &amp; </a:t>
            </a:r>
            <a:r>
              <a:rPr lang="en-US" altLang="fa-IR" sz="2400" i="1" dirty="0"/>
              <a:t>measures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fa-IR" sz="2400" dirty="0"/>
              <a:t>Star schema, snowflake schema, fact constellations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fa-IR" sz="2400" dirty="0"/>
              <a:t>OLAP operations: drilling, rolling, slicing, dicing and pivoting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fa-IR" sz="2400" dirty="0"/>
              <a:t>Data Warehouse </a:t>
            </a:r>
            <a:r>
              <a:rPr lang="en-US" altLang="fa-IR" sz="2400" dirty="0" smtClean="0"/>
              <a:t>has a Multi-tiered Architecture</a:t>
            </a:r>
            <a:endParaRPr lang="en-US" altLang="fa-IR" sz="2400" dirty="0"/>
          </a:p>
          <a:p>
            <a:pPr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fa-IR" sz="2400" dirty="0" smtClean="0"/>
              <a:t>Implementation</a:t>
            </a:r>
            <a:r>
              <a:rPr lang="en-US" altLang="fa-IR" sz="2400" dirty="0"/>
              <a:t>: Efficient computation of data cubes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fa-IR" sz="2400" dirty="0"/>
              <a:t>Partial vs. full vs. no materialization</a:t>
            </a:r>
          </a:p>
          <a:p>
            <a:pPr lvl="1" eaLnBrk="1" hangingPunct="1">
              <a:lnSpc>
                <a:spcPct val="110000"/>
              </a:lnSpc>
              <a:spcBef>
                <a:spcPct val="10000"/>
              </a:spcBef>
            </a:pPr>
            <a:r>
              <a:rPr lang="en-US" altLang="fa-IR" sz="2400" dirty="0" smtClean="0"/>
              <a:t>OLAP </a:t>
            </a:r>
            <a:r>
              <a:rPr lang="en-US" altLang="fa-IR" sz="2400" dirty="0"/>
              <a:t>servers: ROLAP, MOLAP, </a:t>
            </a:r>
            <a:r>
              <a:rPr lang="en-US" altLang="fa-IR" sz="2400" dirty="0" smtClean="0"/>
              <a:t>HOLAP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ea typeface="SimSun" pitchFamily="2" charset="-122"/>
              </a:rPr>
              <a:t>Data Cube Computation Methods</a:t>
            </a:r>
          </a:p>
          <a:p>
            <a:pPr lvl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400" dirty="0" err="1">
                <a:ea typeface="SimSun" pitchFamily="2" charset="-122"/>
              </a:rPr>
              <a:t>MultiWay</a:t>
            </a:r>
            <a:r>
              <a:rPr lang="en-US" altLang="zh-CN" sz="2400" dirty="0">
                <a:ea typeface="SimSun" pitchFamily="2" charset="-122"/>
              </a:rPr>
              <a:t> Array Aggregation</a:t>
            </a:r>
          </a:p>
          <a:p>
            <a:pPr lvl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400" dirty="0">
                <a:ea typeface="SimSun" pitchFamily="2" charset="-122"/>
              </a:rPr>
              <a:t>BUC</a:t>
            </a:r>
          </a:p>
          <a:p>
            <a:pPr lvl="1">
              <a:lnSpc>
                <a:spcPct val="120000"/>
              </a:lnSpc>
              <a:spcBef>
                <a:spcPct val="10000"/>
              </a:spcBef>
            </a:pPr>
            <a:r>
              <a:rPr lang="en-US" altLang="zh-CN" sz="2400" dirty="0">
                <a:ea typeface="SimSun" pitchFamily="2" charset="-122"/>
              </a:rPr>
              <a:t>High-Dimensional OLAP with </a:t>
            </a:r>
            <a:r>
              <a:rPr lang="en-US" altLang="zh-CN" sz="2400" dirty="0" smtClean="0">
                <a:ea typeface="SimSun" pitchFamily="2" charset="-122"/>
              </a:rPr>
              <a:t>Shell-Fragments</a:t>
            </a:r>
            <a:endParaRPr lang="en-US" altLang="zh-CN" sz="2400" dirty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46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9C8C-22E2-46FC-8D61-68B1BE06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OLTP vs. OLAP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5DE2B-8E61-9191-C21D-BC906C56C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002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OLTP: Online transactional processing</a:t>
            </a:r>
          </a:p>
          <a:p>
            <a:pPr lvl="1"/>
            <a:r>
              <a:rPr lang="en-US" altLang="en-US" dirty="0"/>
              <a:t>DBMS operations</a:t>
            </a:r>
          </a:p>
          <a:p>
            <a:pPr lvl="1"/>
            <a:r>
              <a:rPr lang="en-US" altLang="en-US" dirty="0"/>
              <a:t>Query and transactional processing</a:t>
            </a:r>
          </a:p>
          <a:p>
            <a:r>
              <a:rPr lang="en-US" altLang="en-US" dirty="0"/>
              <a:t>OLAP: Online analytical processing</a:t>
            </a:r>
          </a:p>
          <a:p>
            <a:pPr lvl="1"/>
            <a:r>
              <a:rPr lang="en-US" altLang="en-US" dirty="0"/>
              <a:t>Data warehouse operations</a:t>
            </a:r>
          </a:p>
          <a:p>
            <a:pPr lvl="1"/>
            <a:r>
              <a:rPr lang="en-US" altLang="en-US" dirty="0"/>
              <a:t>Drilling, slicing, dicing, etc.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669EBF-C90D-A0A2-AD09-06D09CFD85CE}"/>
              </a:ext>
            </a:extLst>
          </p:cNvPr>
          <p:cNvGrpSpPr/>
          <p:nvPr/>
        </p:nvGrpSpPr>
        <p:grpSpPr>
          <a:xfrm>
            <a:off x="4568226" y="1148594"/>
            <a:ext cx="7201273" cy="5330969"/>
            <a:chOff x="59077" y="1991760"/>
            <a:chExt cx="5838639" cy="4292726"/>
          </a:xfrm>
        </p:grpSpPr>
        <p:graphicFrame>
          <p:nvGraphicFramePr>
            <p:cNvPr id="7" name="Object 3">
              <a:extLst>
                <a:ext uri="{FF2B5EF4-FFF2-40B4-BE49-F238E27FC236}">
                  <a16:creationId xmlns:a16="http://schemas.microsoft.com/office/drawing/2014/main" id="{52E6363D-7EF4-DD87-E37C-C276A06FE8DA}"/>
                </a:ext>
              </a:extLst>
            </p:cNvPr>
            <p:cNvGraphicFramePr>
              <a:graphicFrameLocks noGrp="1"/>
            </p:cNvGraphicFramePr>
            <p:nvPr>
              <p:ph type="tbl" idx="1"/>
            </p:nvPr>
          </p:nvGraphicFramePr>
          <p:xfrm>
            <a:off x="59077" y="1991760"/>
            <a:ext cx="5838638" cy="429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1" name="Document" r:id="rId3" imgW="11163300" imgH="7861300" progId="Word.Document.8">
                    <p:embed/>
                  </p:oleObj>
                </mc:Choice>
                <mc:Fallback>
                  <p:oleObj name="Document" r:id="rId3" imgW="11163300" imgH="7861300" progId="Word.Document.8">
                    <p:embed/>
                    <p:pic>
                      <p:nvPicPr>
                        <p:cNvPr id="7" name="Object 3">
                          <a:extLst>
                            <a:ext uri="{FF2B5EF4-FFF2-40B4-BE49-F238E27FC236}">
                              <a16:creationId xmlns:a16="http://schemas.microsoft.com/office/drawing/2014/main" id="{52E6363D-7EF4-DD87-E37C-C276A06FE8DA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77" y="1991760"/>
                          <a:ext cx="5838638" cy="4292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199B4F7B-0473-407F-0DB8-928EC4C02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7716" y="2056063"/>
              <a:ext cx="0" cy="4228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66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a Separate Data Warehouse?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High performance for both systems</a:t>
            </a:r>
          </a:p>
          <a:p>
            <a:pPr lvl="1"/>
            <a:r>
              <a:rPr lang="en-US" altLang="en-US" dirty="0"/>
              <a:t>DBMS— tuned for OLTP: access methods, indexing, concurrency control, recovery</a:t>
            </a:r>
          </a:p>
          <a:p>
            <a:pPr lvl="1"/>
            <a:r>
              <a:rPr lang="en-US" altLang="en-US" dirty="0"/>
              <a:t>Warehouse—tuned for OLAP: complex OLAP queries, multidimensional view, consolidation</a:t>
            </a:r>
          </a:p>
          <a:p>
            <a:r>
              <a:rPr lang="en-US" altLang="en-US" dirty="0"/>
              <a:t>Different functions and different data:</a:t>
            </a:r>
          </a:p>
          <a:p>
            <a:pPr lvl="1"/>
            <a:r>
              <a:rPr lang="en-US" altLang="en-US" dirty="0"/>
              <a:t>missing data: Decision support requires historical data which operational DBs do not typically maintain</a:t>
            </a:r>
          </a:p>
          <a:p>
            <a:pPr lvl="1"/>
            <a:r>
              <a:rPr lang="en-US" altLang="en-US" dirty="0"/>
              <a:t>data consolidation:  DS requires consolidation (aggregation, summarization) of data from heterogeneous sources</a:t>
            </a:r>
          </a:p>
          <a:p>
            <a:pPr lvl="1"/>
            <a:r>
              <a:rPr lang="en-US" altLang="en-US" dirty="0"/>
              <a:t>data quality: different sources typically use inconsistent data representations, codes and formats which have to be reconciled</a:t>
            </a:r>
          </a:p>
          <a:p>
            <a:r>
              <a:rPr lang="en-US" altLang="en-US" dirty="0"/>
              <a:t>Note: There are more and more systems which perform OLAP analysis directly on 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12680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5392</Words>
  <Application>Microsoft Office PowerPoint</Application>
  <PresentationFormat>Widescreen</PresentationFormat>
  <Paragraphs>1270</Paragraphs>
  <Slides>79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100" baseType="lpstr">
      <vt:lpstr>ＭＳ Ｐゴシック</vt:lpstr>
      <vt:lpstr>SimSun</vt:lpstr>
      <vt:lpstr>SimSun</vt:lpstr>
      <vt:lpstr>Arial</vt:lpstr>
      <vt:lpstr>Berlin Sans FB Demi</vt:lpstr>
      <vt:lpstr>Calibri</vt:lpstr>
      <vt:lpstr>Calibri Light</vt:lpstr>
      <vt:lpstr>Cambria Math</vt:lpstr>
      <vt:lpstr>Helvetica</vt:lpstr>
      <vt:lpstr>Impact</vt:lpstr>
      <vt:lpstr>Math B</vt:lpstr>
      <vt:lpstr>Monotype Sorts</vt:lpstr>
      <vt:lpstr>MT Extra</vt:lpstr>
      <vt:lpstr>Symbol</vt:lpstr>
      <vt:lpstr>Tahoma</vt:lpstr>
      <vt:lpstr>Times New Roman</vt:lpstr>
      <vt:lpstr>Verdana</vt:lpstr>
      <vt:lpstr>Wingdings</vt:lpstr>
      <vt:lpstr>Retrospect</vt:lpstr>
      <vt:lpstr>Document</vt:lpstr>
      <vt:lpstr>SmartDraw</vt:lpstr>
      <vt:lpstr>Chapter 3 Data Warehousing and Analytical Processing</vt:lpstr>
      <vt:lpstr>Chapter 3 Data Warehousing and Analytical Processing</vt:lpstr>
      <vt:lpstr>What is a Data Warehouse?</vt:lpstr>
      <vt:lpstr>Data Warehouse—Subject-Oriented</vt:lpstr>
      <vt:lpstr>Data Warehouse—Integrated</vt:lpstr>
      <vt:lpstr>Data Warehouse—Time Variant</vt:lpstr>
      <vt:lpstr>Data Warehouse—Nonvolatile</vt:lpstr>
      <vt:lpstr>OLTP vs. OLAP</vt:lpstr>
      <vt:lpstr>Why a Separate Data Warehouse?</vt:lpstr>
      <vt:lpstr>Data Warehouse: A Multi-Tiered Architecture</vt:lpstr>
      <vt:lpstr>Three Data Warehouse Models</vt:lpstr>
      <vt:lpstr>Extraction, Transformation, and Loading (ETL)</vt:lpstr>
      <vt:lpstr>Metadata Repository</vt:lpstr>
      <vt:lpstr>Data Lake</vt:lpstr>
      <vt:lpstr>Layers of Storage</vt:lpstr>
      <vt:lpstr>Conceptual Architecture</vt:lpstr>
      <vt:lpstr>Outline</vt:lpstr>
      <vt:lpstr>From Tables and Spreadsheets to Data Cubes</vt:lpstr>
      <vt:lpstr>Data Cube: A Lattice of Cuboids</vt:lpstr>
      <vt:lpstr>Conceptual Modeling of Data Warehouses</vt:lpstr>
      <vt:lpstr>Star Schema: An Example</vt:lpstr>
      <vt:lpstr>Snowflake Schema: An Example</vt:lpstr>
      <vt:lpstr>Fact Constellation: An Example</vt:lpstr>
      <vt:lpstr>A Concept Hierarchy for a Dimension (location)</vt:lpstr>
      <vt:lpstr>Data Cube Measures: Three Categories</vt:lpstr>
      <vt:lpstr>Multidimensional Data</vt:lpstr>
      <vt:lpstr>A Sample Data Cube</vt:lpstr>
      <vt:lpstr>Cuboids Corresponding to the Cube</vt:lpstr>
      <vt:lpstr>Outline</vt:lpstr>
      <vt:lpstr>Online Analytic Processing (OLAP)</vt:lpstr>
      <vt:lpstr>OLAP Operations</vt:lpstr>
      <vt:lpstr>Other Operations</vt:lpstr>
      <vt:lpstr>PowerPoint Presentation</vt:lpstr>
      <vt:lpstr>PowerPoint Presentation</vt:lpstr>
      <vt:lpstr>PowerPoint Presentation</vt:lpstr>
      <vt:lpstr>Bitmap Index</vt:lpstr>
      <vt:lpstr>Indexing OLAP Data Using Bitmap Indices</vt:lpstr>
      <vt:lpstr>Advantages of Bitmap Index</vt:lpstr>
      <vt:lpstr>Bit-Sliced Index</vt:lpstr>
      <vt:lpstr>Indexing OLAP Data Using Bit-sliced Indices</vt:lpstr>
      <vt:lpstr>Indexing OLAP Data: Join Indices</vt:lpstr>
      <vt:lpstr>Join Index Example</vt:lpstr>
      <vt:lpstr>Horizontal versus Vertical Storage</vt:lpstr>
      <vt:lpstr>Column-based Storage</vt:lpstr>
      <vt:lpstr>Query Answering Using Vertical Storage</vt:lpstr>
      <vt:lpstr>Outline</vt:lpstr>
      <vt:lpstr>Data Cube: A Lattice of Cuboids</vt:lpstr>
      <vt:lpstr>Data Cube: A Lattice of Cuboids</vt:lpstr>
      <vt:lpstr>Data Cube: A Lattice of Cuboids</vt:lpstr>
      <vt:lpstr>OLAP Server Architectures</vt:lpstr>
      <vt:lpstr>Cube Materialization:  Full Cube vs. Iceberg Cube</vt:lpstr>
      <vt:lpstr>Why Iceberg Cube?</vt:lpstr>
      <vt:lpstr>Example</vt:lpstr>
      <vt:lpstr>Is Iceberg Cube Good Enough?  Closed Cube &amp; Cube Shell</vt:lpstr>
      <vt:lpstr>Example</vt:lpstr>
      <vt:lpstr>Roadmap for Efficient Computation</vt:lpstr>
      <vt:lpstr>Outline</vt:lpstr>
      <vt:lpstr>Multi-Way Array Aggregation</vt:lpstr>
      <vt:lpstr>Cube Computation:  Multi-Way Array Aggregation (MOLAP)</vt:lpstr>
      <vt:lpstr>Multi-Way Array Aggregation (3-D to 2-D)</vt:lpstr>
      <vt:lpstr>Multi-Way Array Aggregation (2-D to 1-D)</vt:lpstr>
      <vt:lpstr>Cube Computation: Computing in Reverse Order</vt:lpstr>
      <vt:lpstr>BUC: Partitioning and Aggregating</vt:lpstr>
      <vt:lpstr>Example</vt:lpstr>
      <vt:lpstr>High-Dimensional OLAP?— The Curse of Dimensionality</vt:lpstr>
      <vt:lpstr>Fast High-D OLAP with Minimal Cubing</vt:lpstr>
      <vt:lpstr>Computing a 5-D Cube with 2-Shell Fragments</vt:lpstr>
      <vt:lpstr>Shell Fragment Cubes: Ideas</vt:lpstr>
      <vt:lpstr>Shell Fragment Cubes: Example of Ideas</vt:lpstr>
      <vt:lpstr>Shell Fragment Cubes: Size and Design</vt:lpstr>
      <vt:lpstr>Use Frag-Shells for Online OLAP Query Computation</vt:lpstr>
      <vt:lpstr>Online Query Computation with Shell-Fragments</vt:lpstr>
      <vt:lpstr>Computing Cubes with  Non-Antimonotonic Iceberg Conditions</vt:lpstr>
      <vt:lpstr>Non-Anti-Monotonic Iceberg Condition</vt:lpstr>
      <vt:lpstr>From Average to Top-k Average</vt:lpstr>
      <vt:lpstr>Binning for Top-k Average</vt:lpstr>
      <vt:lpstr>Computing Approximate top-k average</vt:lpstr>
      <vt:lpstr>Weakened Conditions Facilitate Pushing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2024-03-23T05:19:03Z</dcterms:created>
  <dcterms:modified xsi:type="dcterms:W3CDTF">2024-03-23T05:20:10Z</dcterms:modified>
</cp:coreProperties>
</file>